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347" r:id="rId4"/>
    <p:sldId id="258" r:id="rId5"/>
    <p:sldId id="259" r:id="rId6"/>
    <p:sldId id="260" r:id="rId7"/>
    <p:sldId id="262" r:id="rId8"/>
    <p:sldId id="264" r:id="rId9"/>
    <p:sldId id="263" r:id="rId10"/>
    <p:sldId id="265" r:id="rId11"/>
    <p:sldId id="266" r:id="rId12"/>
    <p:sldId id="267" r:id="rId13"/>
    <p:sldId id="348" r:id="rId14"/>
    <p:sldId id="349" r:id="rId15"/>
    <p:sldId id="268" r:id="rId16"/>
    <p:sldId id="269" r:id="rId17"/>
    <p:sldId id="271" r:id="rId18"/>
    <p:sldId id="273" r:id="rId19"/>
    <p:sldId id="272"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8" r:id="rId34"/>
    <p:sldId id="289" r:id="rId35"/>
    <p:sldId id="290" r:id="rId36"/>
    <p:sldId id="291" r:id="rId37"/>
    <p:sldId id="344" r:id="rId38"/>
    <p:sldId id="345" r:id="rId39"/>
    <p:sldId id="292" r:id="rId40"/>
    <p:sldId id="293" r:id="rId41"/>
    <p:sldId id="368" r:id="rId42"/>
    <p:sldId id="369" r:id="rId43"/>
    <p:sldId id="370" r:id="rId44"/>
    <p:sldId id="295" r:id="rId45"/>
    <p:sldId id="346" r:id="rId46"/>
    <p:sldId id="296" r:id="rId47"/>
    <p:sldId id="297" r:id="rId48"/>
    <p:sldId id="298" r:id="rId49"/>
    <p:sldId id="299" r:id="rId50"/>
    <p:sldId id="300" r:id="rId51"/>
    <p:sldId id="301" r:id="rId52"/>
    <p:sldId id="302" r:id="rId53"/>
    <p:sldId id="303" r:id="rId54"/>
    <p:sldId id="310" r:id="rId55"/>
    <p:sldId id="304" r:id="rId56"/>
    <p:sldId id="305" r:id="rId57"/>
    <p:sldId id="306" r:id="rId58"/>
    <p:sldId id="350" r:id="rId59"/>
    <p:sldId id="307" r:id="rId60"/>
    <p:sldId id="351" r:id="rId61"/>
    <p:sldId id="308" r:id="rId62"/>
    <p:sldId id="353" r:id="rId63"/>
    <p:sldId id="309" r:id="rId64"/>
    <p:sldId id="373" r:id="rId65"/>
    <p:sldId id="313" r:id="rId66"/>
    <p:sldId id="372" r:id="rId67"/>
    <p:sldId id="312" r:id="rId68"/>
    <p:sldId id="354" r:id="rId69"/>
    <p:sldId id="314" r:id="rId70"/>
    <p:sldId id="317" r:id="rId71"/>
    <p:sldId id="315" r:id="rId72"/>
    <p:sldId id="316" r:id="rId73"/>
    <p:sldId id="371" r:id="rId74"/>
    <p:sldId id="318" r:id="rId75"/>
    <p:sldId id="355" r:id="rId76"/>
    <p:sldId id="356" r:id="rId77"/>
    <p:sldId id="319" r:id="rId78"/>
    <p:sldId id="357" r:id="rId79"/>
    <p:sldId id="320" r:id="rId80"/>
    <p:sldId id="358" r:id="rId81"/>
    <p:sldId id="321" r:id="rId82"/>
    <p:sldId id="322" r:id="rId83"/>
    <p:sldId id="323" r:id="rId84"/>
    <p:sldId id="359" r:id="rId85"/>
    <p:sldId id="324" r:id="rId86"/>
    <p:sldId id="325" r:id="rId87"/>
    <p:sldId id="326" r:id="rId88"/>
    <p:sldId id="327" r:id="rId89"/>
    <p:sldId id="328" r:id="rId90"/>
    <p:sldId id="363" r:id="rId91"/>
    <p:sldId id="329" r:id="rId92"/>
    <p:sldId id="330" r:id="rId93"/>
    <p:sldId id="360" r:id="rId94"/>
    <p:sldId id="366" r:id="rId95"/>
    <p:sldId id="331" r:id="rId96"/>
    <p:sldId id="362" r:id="rId97"/>
    <p:sldId id="364" r:id="rId98"/>
    <p:sldId id="365" r:id="rId99"/>
    <p:sldId id="367" r:id="rId100"/>
    <p:sldId id="332" r:id="rId101"/>
    <p:sldId id="333" r:id="rId102"/>
    <p:sldId id="334" r:id="rId103"/>
    <p:sldId id="335" r:id="rId104"/>
    <p:sldId id="340" r:id="rId105"/>
    <p:sldId id="341" r:id="rId106"/>
    <p:sldId id="342" r:id="rId107"/>
    <p:sldId id="336" r:id="rId108"/>
    <p:sldId id="343" r:id="rId109"/>
    <p:sldId id="337" r:id="rId110"/>
    <p:sldId id="338" r:id="rId111"/>
    <p:sldId id="352" r:id="rId112"/>
  </p:sldIdLst>
  <p:sldSz cx="12192000" cy="6858000"/>
  <p:notesSz cx="6858000" cy="9144000"/>
  <p:defaultTextStyle>
    <a:defPPr>
      <a:defRPr lang="de-DE"/>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ta Butt" initials="UB" lastIdx="2" clrIdx="0">
    <p:extLst>
      <p:ext uri="{19B8F6BF-5375-455C-9EA6-DF929625EA0E}">
        <p15:presenceInfo xmlns:p15="http://schemas.microsoft.com/office/powerpoint/2012/main" userId="3952376ca74baef3" providerId="Windows Live"/>
      </p:ext>
    </p:extLst>
  </p:cmAuthor>
  <p:cmAuthor id="2" name="Miriam Rüsing" initials="MR" lastIdx="4" clrIdx="1">
    <p:extLst>
      <p:ext uri="{19B8F6BF-5375-455C-9EA6-DF929625EA0E}">
        <p15:presenceInfo xmlns:p15="http://schemas.microsoft.com/office/powerpoint/2012/main" userId="Miriam Rüsi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05" autoAdjust="0"/>
    <p:restoredTop sz="94660"/>
  </p:normalViewPr>
  <p:slideViewPr>
    <p:cSldViewPr snapToGrid="0">
      <p:cViewPr varScale="1">
        <p:scale>
          <a:sx n="76" d="100"/>
          <a:sy n="76" d="100"/>
        </p:scale>
        <p:origin x="62" y="28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pic>
        <p:nvPicPr>
          <p:cNvPr id="4" name="Bild 7" descr="fläche3.psd">
            <a:extLst>
              <a:ext uri="{FF2B5EF4-FFF2-40B4-BE49-F238E27FC236}">
                <a16:creationId xmlns:a16="http://schemas.microsoft.com/office/drawing/2014/main" id="{EEDCE437-9BA9-4BFC-9400-88151C42490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hteck 4">
            <a:extLst>
              <a:ext uri="{FF2B5EF4-FFF2-40B4-BE49-F238E27FC236}">
                <a16:creationId xmlns:a16="http://schemas.microsoft.com/office/drawing/2014/main" id="{AA81111A-6EFB-4FB5-AEA4-D671EB431809}"/>
              </a:ext>
            </a:extLst>
          </p:cNvPr>
          <p:cNvSpPr>
            <a:spLocks noChangeArrowheads="1"/>
          </p:cNvSpPr>
          <p:nvPr/>
        </p:nvSpPr>
        <p:spPr bwMode="auto">
          <a:xfrm>
            <a:off x="8246533" y="1473200"/>
            <a:ext cx="3945467" cy="279400"/>
          </a:xfrm>
          <a:prstGeom prst="rect">
            <a:avLst/>
          </a:prstGeom>
          <a:solidFill>
            <a:srgbClr val="E68323"/>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defTabSz="457200">
              <a:defRPr>
                <a:solidFill>
                  <a:schemeClr val="tx1"/>
                </a:solidFill>
                <a:latin typeface="Calibri" pitchFamily="34" charset="0"/>
              </a:defRPr>
            </a:lvl1pPr>
            <a:lvl2pPr marL="742950" indent="-285750" defTabSz="457200">
              <a:defRPr>
                <a:solidFill>
                  <a:schemeClr val="tx1"/>
                </a:solidFill>
                <a:latin typeface="Calibri" pitchFamily="34" charset="0"/>
              </a:defRPr>
            </a:lvl2pPr>
            <a:lvl3pPr marL="1143000" indent="-228600" defTabSz="457200">
              <a:defRPr>
                <a:solidFill>
                  <a:schemeClr val="tx1"/>
                </a:solidFill>
                <a:latin typeface="Calibri" pitchFamily="34" charset="0"/>
              </a:defRPr>
            </a:lvl3pPr>
            <a:lvl4pPr marL="1600200" indent="-228600" defTabSz="457200">
              <a:defRPr>
                <a:solidFill>
                  <a:schemeClr val="tx1"/>
                </a:solidFill>
                <a:latin typeface="Calibri" pitchFamily="34" charset="0"/>
              </a:defRPr>
            </a:lvl4pPr>
            <a:lvl5pPr marL="2057400" indent="-228600" defTabSz="4572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eaLnBrk="1" hangingPunct="1">
              <a:defRPr/>
            </a:pPr>
            <a:endParaRPr lang="de-DE" altLang="de-DE" sz="1800">
              <a:solidFill>
                <a:srgbClr val="FFFFFF"/>
              </a:solidFill>
              <a:cs typeface="Arial" charset="0"/>
            </a:endParaRPr>
          </a:p>
        </p:txBody>
      </p:sp>
      <p:pic>
        <p:nvPicPr>
          <p:cNvPr id="6" name="Bild 11" descr="Atemwegsliga.png">
            <a:extLst>
              <a:ext uri="{FF2B5EF4-FFF2-40B4-BE49-F238E27FC236}">
                <a16:creationId xmlns:a16="http://schemas.microsoft.com/office/drawing/2014/main" id="{C57E4D7F-2816-4C34-B154-79779B7FF2A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757834" y="5651500"/>
            <a:ext cx="2078567"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0" y="1758565"/>
            <a:ext cx="12192000" cy="832236"/>
          </a:xfrm>
          <a:solidFill>
            <a:sysClr val="window" lastClr="FFFFFF">
              <a:alpha val="55000"/>
            </a:sysClr>
          </a:solidFill>
        </p:spPr>
        <p:txBody>
          <a:bodyPr rtlCol="0">
            <a:normAutofit/>
          </a:bodyPr>
          <a:lstStyle>
            <a:lvl1pPr>
              <a:defRPr lang="de-DE" dirty="0">
                <a:solidFill>
                  <a:srgbClr val="006EAC"/>
                </a:solidFill>
              </a:defRPr>
            </a:lvl1pPr>
          </a:lstStyle>
          <a:p>
            <a:pPr lvl="0"/>
            <a:r>
              <a:rPr lang="de-DE"/>
              <a:t>Mastertitelformat bearbeiten</a:t>
            </a:r>
            <a:endParaRPr lang="de-DE" dirty="0"/>
          </a:p>
        </p:txBody>
      </p:sp>
      <p:sp>
        <p:nvSpPr>
          <p:cNvPr id="3" name="Untertitel 2"/>
          <p:cNvSpPr>
            <a:spLocks noGrp="1"/>
          </p:cNvSpPr>
          <p:nvPr>
            <p:ph type="subTitle" idx="1"/>
          </p:nvPr>
        </p:nvSpPr>
        <p:spPr>
          <a:xfrm>
            <a:off x="1828800" y="3429000"/>
            <a:ext cx="85344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de-DE" dirty="0"/>
          </a:p>
        </p:txBody>
      </p:sp>
    </p:spTree>
    <p:extLst>
      <p:ext uri="{BB962C8B-B14F-4D97-AF65-F5344CB8AC3E}">
        <p14:creationId xmlns:p14="http://schemas.microsoft.com/office/powerpoint/2010/main" val="3416573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Vertikaler Textplatzhalt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5FEC774-CFC8-4002-A1FA-3266F6D0779B}"/>
              </a:ext>
            </a:extLst>
          </p:cNvPr>
          <p:cNvSpPr>
            <a:spLocks noGrp="1"/>
          </p:cNvSpPr>
          <p:nvPr>
            <p:ph type="dt" sz="half" idx="10"/>
          </p:nvPr>
        </p:nvSpPr>
        <p:spPr/>
        <p:txBody>
          <a:bodyPr/>
          <a:lstStyle>
            <a:lvl1pPr>
              <a:defRPr/>
            </a:lvl1pPr>
          </a:lstStyle>
          <a:p>
            <a:fld id="{E4E2F00B-8461-4F0D-A120-0556F1EB0140}" type="datetimeFigureOut">
              <a:rPr lang="de-DE" smtClean="0"/>
              <a:t>02.08.2021</a:t>
            </a:fld>
            <a:endParaRPr lang="de-DE"/>
          </a:p>
        </p:txBody>
      </p:sp>
      <p:sp>
        <p:nvSpPr>
          <p:cNvPr id="5" name="Fußzeilenplatzhalter 4">
            <a:extLst>
              <a:ext uri="{FF2B5EF4-FFF2-40B4-BE49-F238E27FC236}">
                <a16:creationId xmlns:a16="http://schemas.microsoft.com/office/drawing/2014/main" id="{A6C1037B-FC62-4F5A-B9A8-8632B7C7CBB1}"/>
              </a:ext>
            </a:extLst>
          </p:cNvPr>
          <p:cNvSpPr>
            <a:spLocks noGrp="1"/>
          </p:cNvSpPr>
          <p:nvPr>
            <p:ph type="ftr" sz="quarter" idx="11"/>
          </p:nvPr>
        </p:nvSpPr>
        <p:spPr/>
        <p:txBody>
          <a:bodyPr/>
          <a:lstStyle>
            <a:lvl1pPr>
              <a:defRPr/>
            </a:lvl1pPr>
          </a:lstStyle>
          <a:p>
            <a:endParaRPr lang="de-DE"/>
          </a:p>
        </p:txBody>
      </p:sp>
      <p:sp>
        <p:nvSpPr>
          <p:cNvPr id="6" name="Foliennummernplatzhalter 5">
            <a:extLst>
              <a:ext uri="{FF2B5EF4-FFF2-40B4-BE49-F238E27FC236}">
                <a16:creationId xmlns:a16="http://schemas.microsoft.com/office/drawing/2014/main" id="{6CB04B62-E1E6-4F39-8815-2FA6180451AC}"/>
              </a:ext>
            </a:extLst>
          </p:cNvPr>
          <p:cNvSpPr>
            <a:spLocks noGrp="1"/>
          </p:cNvSpPr>
          <p:nvPr>
            <p:ph type="sldNum" sz="quarter" idx="12"/>
          </p:nvPr>
        </p:nvSpPr>
        <p:spPr/>
        <p:txBody>
          <a:bodyPr/>
          <a:lstStyle>
            <a:lvl1pPr>
              <a:defRPr/>
            </a:lvl1pPr>
          </a:lstStyle>
          <a:p>
            <a:fld id="{BC1BD96E-867F-4F45-8125-FDECEEBEB0C8}" type="slidenum">
              <a:rPr lang="de-DE" smtClean="0"/>
              <a:t>‹Nr.›</a:t>
            </a:fld>
            <a:endParaRPr lang="de-DE"/>
          </a:p>
        </p:txBody>
      </p:sp>
    </p:spTree>
    <p:extLst>
      <p:ext uri="{BB962C8B-B14F-4D97-AF65-F5344CB8AC3E}">
        <p14:creationId xmlns:p14="http://schemas.microsoft.com/office/powerpoint/2010/main" val="2648564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Mastertitelformat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E1FEFBD-9E8D-47FA-A577-9A7C2CE6A1DF}"/>
              </a:ext>
            </a:extLst>
          </p:cNvPr>
          <p:cNvSpPr>
            <a:spLocks noGrp="1"/>
          </p:cNvSpPr>
          <p:nvPr>
            <p:ph type="dt" sz="half" idx="10"/>
          </p:nvPr>
        </p:nvSpPr>
        <p:spPr/>
        <p:txBody>
          <a:bodyPr/>
          <a:lstStyle>
            <a:lvl1pPr>
              <a:defRPr/>
            </a:lvl1pPr>
          </a:lstStyle>
          <a:p>
            <a:fld id="{E4E2F00B-8461-4F0D-A120-0556F1EB0140}" type="datetimeFigureOut">
              <a:rPr lang="de-DE" smtClean="0"/>
              <a:t>02.08.2021</a:t>
            </a:fld>
            <a:endParaRPr lang="de-DE"/>
          </a:p>
        </p:txBody>
      </p:sp>
      <p:sp>
        <p:nvSpPr>
          <p:cNvPr id="5" name="Fußzeilenplatzhalter 4">
            <a:extLst>
              <a:ext uri="{FF2B5EF4-FFF2-40B4-BE49-F238E27FC236}">
                <a16:creationId xmlns:a16="http://schemas.microsoft.com/office/drawing/2014/main" id="{96086C8C-B361-4BEE-8146-ACA560910E48}"/>
              </a:ext>
            </a:extLst>
          </p:cNvPr>
          <p:cNvSpPr>
            <a:spLocks noGrp="1"/>
          </p:cNvSpPr>
          <p:nvPr>
            <p:ph type="ftr" sz="quarter" idx="11"/>
          </p:nvPr>
        </p:nvSpPr>
        <p:spPr/>
        <p:txBody>
          <a:bodyPr/>
          <a:lstStyle>
            <a:lvl1pPr>
              <a:defRPr/>
            </a:lvl1pPr>
          </a:lstStyle>
          <a:p>
            <a:endParaRPr lang="de-DE"/>
          </a:p>
        </p:txBody>
      </p:sp>
      <p:sp>
        <p:nvSpPr>
          <p:cNvPr id="6" name="Foliennummernplatzhalter 5">
            <a:extLst>
              <a:ext uri="{FF2B5EF4-FFF2-40B4-BE49-F238E27FC236}">
                <a16:creationId xmlns:a16="http://schemas.microsoft.com/office/drawing/2014/main" id="{5577EDE0-FFD5-410F-B2EB-A716EA13D2F6}"/>
              </a:ext>
            </a:extLst>
          </p:cNvPr>
          <p:cNvSpPr>
            <a:spLocks noGrp="1"/>
          </p:cNvSpPr>
          <p:nvPr>
            <p:ph type="sldNum" sz="quarter" idx="12"/>
          </p:nvPr>
        </p:nvSpPr>
        <p:spPr/>
        <p:txBody>
          <a:bodyPr/>
          <a:lstStyle>
            <a:lvl1pPr>
              <a:defRPr/>
            </a:lvl1pPr>
          </a:lstStyle>
          <a:p>
            <a:fld id="{BC1BD96E-867F-4F45-8125-FDECEEBEB0C8}" type="slidenum">
              <a:rPr lang="de-DE" smtClean="0"/>
              <a:t>‹Nr.›</a:t>
            </a:fld>
            <a:endParaRPr lang="de-DE"/>
          </a:p>
        </p:txBody>
      </p:sp>
    </p:spTree>
    <p:extLst>
      <p:ext uri="{BB962C8B-B14F-4D97-AF65-F5344CB8AC3E}">
        <p14:creationId xmlns:p14="http://schemas.microsoft.com/office/powerpoint/2010/main" val="114788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pic>
        <p:nvPicPr>
          <p:cNvPr id="4" name="Bild 11" descr="fläche3.psd">
            <a:extLst>
              <a:ext uri="{FF2B5EF4-FFF2-40B4-BE49-F238E27FC236}">
                <a16:creationId xmlns:a16="http://schemas.microsoft.com/office/drawing/2014/main" id="{B0427FB5-7098-40FC-95B3-536292D0474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hteck 4">
            <a:extLst>
              <a:ext uri="{FF2B5EF4-FFF2-40B4-BE49-F238E27FC236}">
                <a16:creationId xmlns:a16="http://schemas.microsoft.com/office/drawing/2014/main" id="{2245D3DA-AB60-420F-B025-F704C2CFC74A}"/>
              </a:ext>
            </a:extLst>
          </p:cNvPr>
          <p:cNvSpPr/>
          <p:nvPr/>
        </p:nvSpPr>
        <p:spPr>
          <a:xfrm>
            <a:off x="8246533" y="355600"/>
            <a:ext cx="3945467" cy="279400"/>
          </a:xfrm>
          <a:prstGeom prst="rect">
            <a:avLst/>
          </a:prstGeom>
          <a:solidFill>
            <a:srgbClr val="E68323"/>
          </a:solidFill>
          <a:ln>
            <a:noFill/>
          </a:ln>
          <a:effectLst/>
        </p:spPr>
        <p:style>
          <a:lnRef idx="1">
            <a:schemeClr val="accent1"/>
          </a:lnRef>
          <a:fillRef idx="3">
            <a:schemeClr val="accent1"/>
          </a:fillRef>
          <a:effectRef idx="2">
            <a:schemeClr val="accent1"/>
          </a:effectRef>
          <a:fontRef idx="minor">
            <a:schemeClr val="lt1"/>
          </a:fontRef>
        </p:style>
        <p:txBody>
          <a:bodyPr/>
          <a:lstStyle/>
          <a:p>
            <a:pPr eaLnBrk="1" fontAlgn="auto" hangingPunct="1">
              <a:spcBef>
                <a:spcPts val="0"/>
              </a:spcBef>
              <a:spcAft>
                <a:spcPts val="0"/>
              </a:spcAft>
              <a:defRPr/>
            </a:pPr>
            <a:endParaRPr lang="de-DE" sz="1800"/>
          </a:p>
        </p:txBody>
      </p:sp>
      <p:sp>
        <p:nvSpPr>
          <p:cNvPr id="6" name="Rechteck 5">
            <a:extLst>
              <a:ext uri="{FF2B5EF4-FFF2-40B4-BE49-F238E27FC236}">
                <a16:creationId xmlns:a16="http://schemas.microsoft.com/office/drawing/2014/main" id="{4E73A1F9-552D-4E16-985B-807F3E31140A}"/>
              </a:ext>
            </a:extLst>
          </p:cNvPr>
          <p:cNvSpPr>
            <a:spLocks noChangeArrowheads="1"/>
          </p:cNvSpPr>
          <p:nvPr/>
        </p:nvSpPr>
        <p:spPr bwMode="auto">
          <a:xfrm>
            <a:off x="0" y="635001"/>
            <a:ext cx="12192000" cy="849313"/>
          </a:xfrm>
          <a:prstGeom prst="rect">
            <a:avLst/>
          </a:prstGeom>
          <a:solidFill>
            <a:schemeClr val="bg1">
              <a:alpha val="54901"/>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a:defRPr>
                <a:solidFill>
                  <a:schemeClr val="tx1"/>
                </a:solidFill>
                <a:latin typeface="Calibri" pitchFamily="34" charset="0"/>
              </a:defRPr>
            </a:lvl1pPr>
            <a:lvl2pPr marL="742950" indent="-285750" defTabSz="457200">
              <a:defRPr>
                <a:solidFill>
                  <a:schemeClr val="tx1"/>
                </a:solidFill>
                <a:latin typeface="Calibri" pitchFamily="34" charset="0"/>
              </a:defRPr>
            </a:lvl2pPr>
            <a:lvl3pPr marL="1143000" indent="-228600" defTabSz="457200">
              <a:defRPr>
                <a:solidFill>
                  <a:schemeClr val="tx1"/>
                </a:solidFill>
                <a:latin typeface="Calibri" pitchFamily="34" charset="0"/>
              </a:defRPr>
            </a:lvl3pPr>
            <a:lvl4pPr marL="1600200" indent="-228600" defTabSz="457200">
              <a:defRPr>
                <a:solidFill>
                  <a:schemeClr val="tx1"/>
                </a:solidFill>
                <a:latin typeface="Calibri" pitchFamily="34" charset="0"/>
              </a:defRPr>
            </a:lvl4pPr>
            <a:lvl5pPr marL="2057400" indent="-228600" defTabSz="4572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gn="ctr" eaLnBrk="1" hangingPunct="1">
              <a:defRPr/>
            </a:pPr>
            <a:endParaRPr lang="de-DE" altLang="de-DE" sz="3000">
              <a:solidFill>
                <a:srgbClr val="006EAC"/>
              </a:solidFill>
              <a:cs typeface="Arial" charset="0"/>
            </a:endParaRPr>
          </a:p>
        </p:txBody>
      </p:sp>
      <p:pic>
        <p:nvPicPr>
          <p:cNvPr id="7" name="Bild 1" descr="Atemwegsliga_blau.png">
            <a:extLst>
              <a:ext uri="{FF2B5EF4-FFF2-40B4-BE49-F238E27FC236}">
                <a16:creationId xmlns:a16="http://schemas.microsoft.com/office/drawing/2014/main" id="{1F0BBAD4-4F44-491D-B8F8-74BDB09CCF0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9334" y="714376"/>
            <a:ext cx="1629833"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title"/>
          </p:nvPr>
        </p:nvSpPr>
        <p:spPr>
          <a:xfrm>
            <a:off x="1799056" y="635000"/>
            <a:ext cx="8617425" cy="849784"/>
          </a:xfrm>
          <a:noFill/>
        </p:spPr>
        <p:txBody>
          <a:bodyPr rtlCol="0">
            <a:normAutofit/>
          </a:bodyPr>
          <a:lstStyle>
            <a:lvl1pPr>
              <a:defRPr lang="de-DE" sz="3000">
                <a:solidFill>
                  <a:srgbClr val="006EAC"/>
                </a:solidFill>
              </a:defRPr>
            </a:lvl1pPr>
          </a:lstStyle>
          <a:p>
            <a:pPr lvl="0"/>
            <a:r>
              <a:rPr lang="de-DE"/>
              <a:t>Mastertitelformat bearbeiten</a:t>
            </a:r>
            <a:endParaRPr lang="de-DE" dirty="0"/>
          </a:p>
        </p:txBody>
      </p:sp>
      <p:sp>
        <p:nvSpPr>
          <p:cNvPr id="3" name="Inhaltsplatzhalter 2"/>
          <p:cNvSpPr>
            <a:spLocks noGrp="1"/>
          </p:cNvSpPr>
          <p:nvPr>
            <p:ph idx="1"/>
          </p:nvPr>
        </p:nvSpPr>
        <p:spPr>
          <a:xfrm>
            <a:off x="609600" y="2030401"/>
            <a:ext cx="10972800" cy="452596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398110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Mastertitelformat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4A5D906-6114-4555-9DB7-625D1E004330}"/>
              </a:ext>
            </a:extLst>
          </p:cNvPr>
          <p:cNvSpPr>
            <a:spLocks noGrp="1"/>
          </p:cNvSpPr>
          <p:nvPr>
            <p:ph type="dt" sz="half" idx="10"/>
          </p:nvPr>
        </p:nvSpPr>
        <p:spPr/>
        <p:txBody>
          <a:bodyPr/>
          <a:lstStyle>
            <a:lvl1pPr>
              <a:defRPr/>
            </a:lvl1pPr>
          </a:lstStyle>
          <a:p>
            <a:fld id="{E4E2F00B-8461-4F0D-A120-0556F1EB0140}" type="datetimeFigureOut">
              <a:rPr lang="de-DE" smtClean="0"/>
              <a:t>02.08.2021</a:t>
            </a:fld>
            <a:endParaRPr lang="de-DE"/>
          </a:p>
        </p:txBody>
      </p:sp>
      <p:sp>
        <p:nvSpPr>
          <p:cNvPr id="5" name="Fußzeilenplatzhalter 4">
            <a:extLst>
              <a:ext uri="{FF2B5EF4-FFF2-40B4-BE49-F238E27FC236}">
                <a16:creationId xmlns:a16="http://schemas.microsoft.com/office/drawing/2014/main" id="{5BB63A95-6843-4450-97DA-60BCCE0B88E8}"/>
              </a:ext>
            </a:extLst>
          </p:cNvPr>
          <p:cNvSpPr>
            <a:spLocks noGrp="1"/>
          </p:cNvSpPr>
          <p:nvPr>
            <p:ph type="ftr" sz="quarter" idx="11"/>
          </p:nvPr>
        </p:nvSpPr>
        <p:spPr/>
        <p:txBody>
          <a:bodyPr/>
          <a:lstStyle>
            <a:lvl1pPr>
              <a:defRPr/>
            </a:lvl1pPr>
          </a:lstStyle>
          <a:p>
            <a:endParaRPr lang="de-DE"/>
          </a:p>
        </p:txBody>
      </p:sp>
      <p:sp>
        <p:nvSpPr>
          <p:cNvPr id="6" name="Foliennummernplatzhalter 5">
            <a:extLst>
              <a:ext uri="{FF2B5EF4-FFF2-40B4-BE49-F238E27FC236}">
                <a16:creationId xmlns:a16="http://schemas.microsoft.com/office/drawing/2014/main" id="{7EFA4E37-2A43-428B-B17D-97D28B0198E2}"/>
              </a:ext>
            </a:extLst>
          </p:cNvPr>
          <p:cNvSpPr>
            <a:spLocks noGrp="1"/>
          </p:cNvSpPr>
          <p:nvPr>
            <p:ph type="sldNum" sz="quarter" idx="12"/>
          </p:nvPr>
        </p:nvSpPr>
        <p:spPr/>
        <p:txBody>
          <a:bodyPr/>
          <a:lstStyle>
            <a:lvl1pPr>
              <a:defRPr/>
            </a:lvl1pPr>
          </a:lstStyle>
          <a:p>
            <a:fld id="{BC1BD96E-867F-4F45-8125-FDECEEBEB0C8}" type="slidenum">
              <a:rPr lang="de-DE" smtClean="0"/>
              <a:t>‹Nr.›</a:t>
            </a:fld>
            <a:endParaRPr lang="de-DE"/>
          </a:p>
        </p:txBody>
      </p:sp>
    </p:spTree>
    <p:extLst>
      <p:ext uri="{BB962C8B-B14F-4D97-AF65-F5344CB8AC3E}">
        <p14:creationId xmlns:p14="http://schemas.microsoft.com/office/powerpoint/2010/main" val="892034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pic>
        <p:nvPicPr>
          <p:cNvPr id="5" name="Bild 11" descr="fläche3.psd">
            <a:extLst>
              <a:ext uri="{FF2B5EF4-FFF2-40B4-BE49-F238E27FC236}">
                <a16:creationId xmlns:a16="http://schemas.microsoft.com/office/drawing/2014/main" id="{49F97F66-D14D-4A4C-AB48-B748A2D915B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hteck 5">
            <a:extLst>
              <a:ext uri="{FF2B5EF4-FFF2-40B4-BE49-F238E27FC236}">
                <a16:creationId xmlns:a16="http://schemas.microsoft.com/office/drawing/2014/main" id="{DB6D7544-E3C7-4EEA-856D-67EB01E2FAB2}"/>
              </a:ext>
            </a:extLst>
          </p:cNvPr>
          <p:cNvSpPr>
            <a:spLocks noChangeArrowheads="1"/>
          </p:cNvSpPr>
          <p:nvPr/>
        </p:nvSpPr>
        <p:spPr bwMode="auto">
          <a:xfrm>
            <a:off x="0" y="635001"/>
            <a:ext cx="12192000" cy="849313"/>
          </a:xfrm>
          <a:prstGeom prst="rect">
            <a:avLst/>
          </a:prstGeom>
          <a:solidFill>
            <a:schemeClr val="bg1">
              <a:alpha val="54901"/>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a:defRPr>
                <a:solidFill>
                  <a:schemeClr val="tx1"/>
                </a:solidFill>
                <a:latin typeface="Calibri" pitchFamily="34" charset="0"/>
              </a:defRPr>
            </a:lvl1pPr>
            <a:lvl2pPr marL="742950" indent="-285750" defTabSz="457200">
              <a:defRPr>
                <a:solidFill>
                  <a:schemeClr val="tx1"/>
                </a:solidFill>
                <a:latin typeface="Calibri" pitchFamily="34" charset="0"/>
              </a:defRPr>
            </a:lvl2pPr>
            <a:lvl3pPr marL="1143000" indent="-228600" defTabSz="457200">
              <a:defRPr>
                <a:solidFill>
                  <a:schemeClr val="tx1"/>
                </a:solidFill>
                <a:latin typeface="Calibri" pitchFamily="34" charset="0"/>
              </a:defRPr>
            </a:lvl3pPr>
            <a:lvl4pPr marL="1600200" indent="-228600" defTabSz="457200">
              <a:defRPr>
                <a:solidFill>
                  <a:schemeClr val="tx1"/>
                </a:solidFill>
                <a:latin typeface="Calibri" pitchFamily="34" charset="0"/>
              </a:defRPr>
            </a:lvl4pPr>
            <a:lvl5pPr marL="2057400" indent="-228600" defTabSz="4572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gn="ctr" eaLnBrk="1" hangingPunct="1">
              <a:defRPr/>
            </a:pPr>
            <a:endParaRPr lang="de-DE" altLang="de-DE" sz="3000">
              <a:solidFill>
                <a:srgbClr val="006EAC"/>
              </a:solidFill>
              <a:cs typeface="Arial" charset="0"/>
            </a:endParaRPr>
          </a:p>
        </p:txBody>
      </p:sp>
      <p:sp>
        <p:nvSpPr>
          <p:cNvPr id="7" name="Rechteck 6">
            <a:extLst>
              <a:ext uri="{FF2B5EF4-FFF2-40B4-BE49-F238E27FC236}">
                <a16:creationId xmlns:a16="http://schemas.microsoft.com/office/drawing/2014/main" id="{33EE7C9C-06E6-42D7-8DCE-A6CDF7B2C0C8}"/>
              </a:ext>
            </a:extLst>
          </p:cNvPr>
          <p:cNvSpPr/>
          <p:nvPr/>
        </p:nvSpPr>
        <p:spPr>
          <a:xfrm>
            <a:off x="8246533" y="355600"/>
            <a:ext cx="3945467" cy="279400"/>
          </a:xfrm>
          <a:prstGeom prst="rect">
            <a:avLst/>
          </a:prstGeom>
          <a:solidFill>
            <a:srgbClr val="E68323"/>
          </a:solidFill>
          <a:ln>
            <a:noFill/>
          </a:ln>
          <a:effectLst/>
        </p:spPr>
        <p:style>
          <a:lnRef idx="1">
            <a:schemeClr val="accent1"/>
          </a:lnRef>
          <a:fillRef idx="3">
            <a:schemeClr val="accent1"/>
          </a:fillRef>
          <a:effectRef idx="2">
            <a:schemeClr val="accent1"/>
          </a:effectRef>
          <a:fontRef idx="minor">
            <a:schemeClr val="lt1"/>
          </a:fontRef>
        </p:style>
        <p:txBody>
          <a:bodyPr/>
          <a:lstStyle/>
          <a:p>
            <a:pPr eaLnBrk="1" fontAlgn="auto" hangingPunct="1">
              <a:spcBef>
                <a:spcPts val="0"/>
              </a:spcBef>
              <a:spcAft>
                <a:spcPts val="0"/>
              </a:spcAft>
              <a:defRPr/>
            </a:pPr>
            <a:endParaRPr lang="de-DE" sz="1800"/>
          </a:p>
        </p:txBody>
      </p:sp>
      <p:pic>
        <p:nvPicPr>
          <p:cNvPr id="8" name="Bild 1" descr="Atemwegsliga_blau.png">
            <a:extLst>
              <a:ext uri="{FF2B5EF4-FFF2-40B4-BE49-F238E27FC236}">
                <a16:creationId xmlns:a16="http://schemas.microsoft.com/office/drawing/2014/main" id="{252B0A1F-E7DD-4E00-B7A0-A39F15511CC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9334" y="714376"/>
            <a:ext cx="1629833"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Inhaltsplatzhalter 2"/>
          <p:cNvSpPr>
            <a:spLocks noGrp="1"/>
          </p:cNvSpPr>
          <p:nvPr>
            <p:ph sz="half" idx="1"/>
          </p:nvPr>
        </p:nvSpPr>
        <p:spPr>
          <a:xfrm>
            <a:off x="609600" y="19656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9656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2" name="Titel 1"/>
          <p:cNvSpPr>
            <a:spLocks noGrp="1"/>
          </p:cNvSpPr>
          <p:nvPr>
            <p:ph type="title"/>
          </p:nvPr>
        </p:nvSpPr>
        <p:spPr>
          <a:xfrm>
            <a:off x="1799056" y="635000"/>
            <a:ext cx="8617425" cy="849600"/>
          </a:xfrm>
        </p:spPr>
        <p:txBody>
          <a:bodyPr>
            <a:noAutofit/>
          </a:bodyPr>
          <a:lstStyle>
            <a:lvl1pPr>
              <a:defRPr sz="3000">
                <a:solidFill>
                  <a:srgbClr val="006EAC"/>
                </a:solidFill>
              </a:defRPr>
            </a:lvl1pPr>
          </a:lstStyle>
          <a:p>
            <a:r>
              <a:rPr lang="de-DE"/>
              <a:t>Mastertitelformat bearbeiten</a:t>
            </a:r>
            <a:endParaRPr lang="de-DE" dirty="0"/>
          </a:p>
        </p:txBody>
      </p:sp>
    </p:spTree>
    <p:extLst>
      <p:ext uri="{BB962C8B-B14F-4D97-AF65-F5344CB8AC3E}">
        <p14:creationId xmlns:p14="http://schemas.microsoft.com/office/powerpoint/2010/main" val="3388968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Mastertitelformat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a:extLst>
              <a:ext uri="{FF2B5EF4-FFF2-40B4-BE49-F238E27FC236}">
                <a16:creationId xmlns:a16="http://schemas.microsoft.com/office/drawing/2014/main" id="{869E3A7C-9442-482A-827E-372441FD8751}"/>
              </a:ext>
            </a:extLst>
          </p:cNvPr>
          <p:cNvSpPr>
            <a:spLocks noGrp="1"/>
          </p:cNvSpPr>
          <p:nvPr>
            <p:ph type="dt" sz="half" idx="10"/>
          </p:nvPr>
        </p:nvSpPr>
        <p:spPr/>
        <p:txBody>
          <a:bodyPr/>
          <a:lstStyle>
            <a:lvl1pPr>
              <a:defRPr/>
            </a:lvl1pPr>
          </a:lstStyle>
          <a:p>
            <a:fld id="{E4E2F00B-8461-4F0D-A120-0556F1EB0140}" type="datetimeFigureOut">
              <a:rPr lang="de-DE" smtClean="0"/>
              <a:t>02.08.2021</a:t>
            </a:fld>
            <a:endParaRPr lang="de-DE"/>
          </a:p>
        </p:txBody>
      </p:sp>
      <p:sp>
        <p:nvSpPr>
          <p:cNvPr id="8" name="Fußzeilenplatzhalter 4">
            <a:extLst>
              <a:ext uri="{FF2B5EF4-FFF2-40B4-BE49-F238E27FC236}">
                <a16:creationId xmlns:a16="http://schemas.microsoft.com/office/drawing/2014/main" id="{28467132-6304-46CC-93FA-E67C972D0598}"/>
              </a:ext>
            </a:extLst>
          </p:cNvPr>
          <p:cNvSpPr>
            <a:spLocks noGrp="1"/>
          </p:cNvSpPr>
          <p:nvPr>
            <p:ph type="ftr" sz="quarter" idx="11"/>
          </p:nvPr>
        </p:nvSpPr>
        <p:spPr/>
        <p:txBody>
          <a:bodyPr/>
          <a:lstStyle>
            <a:lvl1pPr>
              <a:defRPr/>
            </a:lvl1pPr>
          </a:lstStyle>
          <a:p>
            <a:endParaRPr lang="de-DE"/>
          </a:p>
        </p:txBody>
      </p:sp>
      <p:sp>
        <p:nvSpPr>
          <p:cNvPr id="9" name="Foliennummernplatzhalter 5">
            <a:extLst>
              <a:ext uri="{FF2B5EF4-FFF2-40B4-BE49-F238E27FC236}">
                <a16:creationId xmlns:a16="http://schemas.microsoft.com/office/drawing/2014/main" id="{6F097DCA-F44C-48ED-A7FF-6A5780C85C87}"/>
              </a:ext>
            </a:extLst>
          </p:cNvPr>
          <p:cNvSpPr>
            <a:spLocks noGrp="1"/>
          </p:cNvSpPr>
          <p:nvPr>
            <p:ph type="sldNum" sz="quarter" idx="12"/>
          </p:nvPr>
        </p:nvSpPr>
        <p:spPr/>
        <p:txBody>
          <a:bodyPr/>
          <a:lstStyle>
            <a:lvl1pPr>
              <a:defRPr/>
            </a:lvl1pPr>
          </a:lstStyle>
          <a:p>
            <a:fld id="{BC1BD96E-867F-4F45-8125-FDECEEBEB0C8}" type="slidenum">
              <a:rPr lang="de-DE" smtClean="0"/>
              <a:t>‹Nr.›</a:t>
            </a:fld>
            <a:endParaRPr lang="de-DE"/>
          </a:p>
        </p:txBody>
      </p:sp>
    </p:spTree>
    <p:extLst>
      <p:ext uri="{BB962C8B-B14F-4D97-AF65-F5344CB8AC3E}">
        <p14:creationId xmlns:p14="http://schemas.microsoft.com/office/powerpoint/2010/main" val="474457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Datumsplatzhalter 3">
            <a:extLst>
              <a:ext uri="{FF2B5EF4-FFF2-40B4-BE49-F238E27FC236}">
                <a16:creationId xmlns:a16="http://schemas.microsoft.com/office/drawing/2014/main" id="{1BE647CD-F12D-417D-BD64-047991FA4C58}"/>
              </a:ext>
            </a:extLst>
          </p:cNvPr>
          <p:cNvSpPr>
            <a:spLocks noGrp="1"/>
          </p:cNvSpPr>
          <p:nvPr>
            <p:ph type="dt" sz="half" idx="10"/>
          </p:nvPr>
        </p:nvSpPr>
        <p:spPr/>
        <p:txBody>
          <a:bodyPr/>
          <a:lstStyle>
            <a:lvl1pPr>
              <a:defRPr/>
            </a:lvl1pPr>
          </a:lstStyle>
          <a:p>
            <a:fld id="{E4E2F00B-8461-4F0D-A120-0556F1EB0140}" type="datetimeFigureOut">
              <a:rPr lang="de-DE" smtClean="0"/>
              <a:t>02.08.2021</a:t>
            </a:fld>
            <a:endParaRPr lang="de-DE"/>
          </a:p>
        </p:txBody>
      </p:sp>
      <p:sp>
        <p:nvSpPr>
          <p:cNvPr id="4" name="Fußzeilenplatzhalter 4">
            <a:extLst>
              <a:ext uri="{FF2B5EF4-FFF2-40B4-BE49-F238E27FC236}">
                <a16:creationId xmlns:a16="http://schemas.microsoft.com/office/drawing/2014/main" id="{D377E8C2-258B-4FB1-ABE4-305DA23D9A80}"/>
              </a:ext>
            </a:extLst>
          </p:cNvPr>
          <p:cNvSpPr>
            <a:spLocks noGrp="1"/>
          </p:cNvSpPr>
          <p:nvPr>
            <p:ph type="ftr" sz="quarter" idx="11"/>
          </p:nvPr>
        </p:nvSpPr>
        <p:spPr/>
        <p:txBody>
          <a:bodyPr/>
          <a:lstStyle>
            <a:lvl1pPr>
              <a:defRPr/>
            </a:lvl1pPr>
          </a:lstStyle>
          <a:p>
            <a:endParaRPr lang="de-DE"/>
          </a:p>
        </p:txBody>
      </p:sp>
      <p:sp>
        <p:nvSpPr>
          <p:cNvPr id="5" name="Foliennummernplatzhalter 5">
            <a:extLst>
              <a:ext uri="{FF2B5EF4-FFF2-40B4-BE49-F238E27FC236}">
                <a16:creationId xmlns:a16="http://schemas.microsoft.com/office/drawing/2014/main" id="{01423802-87E4-42F8-AF47-C257BE764E14}"/>
              </a:ext>
            </a:extLst>
          </p:cNvPr>
          <p:cNvSpPr>
            <a:spLocks noGrp="1"/>
          </p:cNvSpPr>
          <p:nvPr>
            <p:ph type="sldNum" sz="quarter" idx="12"/>
          </p:nvPr>
        </p:nvSpPr>
        <p:spPr/>
        <p:txBody>
          <a:bodyPr/>
          <a:lstStyle>
            <a:lvl1pPr>
              <a:defRPr/>
            </a:lvl1pPr>
          </a:lstStyle>
          <a:p>
            <a:fld id="{BC1BD96E-867F-4F45-8125-FDECEEBEB0C8}" type="slidenum">
              <a:rPr lang="de-DE" smtClean="0"/>
              <a:t>‹Nr.›</a:t>
            </a:fld>
            <a:endParaRPr lang="de-DE"/>
          </a:p>
        </p:txBody>
      </p:sp>
    </p:spTree>
    <p:extLst>
      <p:ext uri="{BB962C8B-B14F-4D97-AF65-F5344CB8AC3E}">
        <p14:creationId xmlns:p14="http://schemas.microsoft.com/office/powerpoint/2010/main" val="732236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71D7765E-8E97-4B04-AE8D-9739713352E8}"/>
              </a:ext>
            </a:extLst>
          </p:cNvPr>
          <p:cNvSpPr>
            <a:spLocks noGrp="1"/>
          </p:cNvSpPr>
          <p:nvPr>
            <p:ph type="dt" sz="half" idx="10"/>
          </p:nvPr>
        </p:nvSpPr>
        <p:spPr/>
        <p:txBody>
          <a:bodyPr/>
          <a:lstStyle>
            <a:lvl1pPr>
              <a:defRPr/>
            </a:lvl1pPr>
          </a:lstStyle>
          <a:p>
            <a:fld id="{E4E2F00B-8461-4F0D-A120-0556F1EB0140}" type="datetimeFigureOut">
              <a:rPr lang="de-DE" smtClean="0"/>
              <a:t>02.08.2021</a:t>
            </a:fld>
            <a:endParaRPr lang="de-DE"/>
          </a:p>
        </p:txBody>
      </p:sp>
      <p:sp>
        <p:nvSpPr>
          <p:cNvPr id="3" name="Fußzeilenplatzhalter 4">
            <a:extLst>
              <a:ext uri="{FF2B5EF4-FFF2-40B4-BE49-F238E27FC236}">
                <a16:creationId xmlns:a16="http://schemas.microsoft.com/office/drawing/2014/main" id="{6DAAAD3F-4270-486B-9C66-049794C3FFC7}"/>
              </a:ext>
            </a:extLst>
          </p:cNvPr>
          <p:cNvSpPr>
            <a:spLocks noGrp="1"/>
          </p:cNvSpPr>
          <p:nvPr>
            <p:ph type="ftr" sz="quarter" idx="11"/>
          </p:nvPr>
        </p:nvSpPr>
        <p:spPr/>
        <p:txBody>
          <a:bodyPr/>
          <a:lstStyle>
            <a:lvl1pPr>
              <a:defRPr/>
            </a:lvl1pPr>
          </a:lstStyle>
          <a:p>
            <a:endParaRPr lang="de-DE"/>
          </a:p>
        </p:txBody>
      </p:sp>
      <p:sp>
        <p:nvSpPr>
          <p:cNvPr id="4" name="Foliennummernplatzhalter 5">
            <a:extLst>
              <a:ext uri="{FF2B5EF4-FFF2-40B4-BE49-F238E27FC236}">
                <a16:creationId xmlns:a16="http://schemas.microsoft.com/office/drawing/2014/main" id="{12D293B4-BB8B-4BB9-A8C6-3A42591D7661}"/>
              </a:ext>
            </a:extLst>
          </p:cNvPr>
          <p:cNvSpPr>
            <a:spLocks noGrp="1"/>
          </p:cNvSpPr>
          <p:nvPr>
            <p:ph type="sldNum" sz="quarter" idx="12"/>
          </p:nvPr>
        </p:nvSpPr>
        <p:spPr/>
        <p:txBody>
          <a:bodyPr/>
          <a:lstStyle>
            <a:lvl1pPr>
              <a:defRPr/>
            </a:lvl1pPr>
          </a:lstStyle>
          <a:p>
            <a:fld id="{BC1BD96E-867F-4F45-8125-FDECEEBEB0C8}" type="slidenum">
              <a:rPr lang="de-DE" smtClean="0"/>
              <a:t>‹Nr.›</a:t>
            </a:fld>
            <a:endParaRPr lang="de-DE"/>
          </a:p>
        </p:txBody>
      </p:sp>
    </p:spTree>
    <p:extLst>
      <p:ext uri="{BB962C8B-B14F-4D97-AF65-F5344CB8AC3E}">
        <p14:creationId xmlns:p14="http://schemas.microsoft.com/office/powerpoint/2010/main" val="3980100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Mastertitelformat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umsplatzhalter 3">
            <a:extLst>
              <a:ext uri="{FF2B5EF4-FFF2-40B4-BE49-F238E27FC236}">
                <a16:creationId xmlns:a16="http://schemas.microsoft.com/office/drawing/2014/main" id="{B9BE4A74-4F72-492C-8FBD-2BBBC097F83A}"/>
              </a:ext>
            </a:extLst>
          </p:cNvPr>
          <p:cNvSpPr>
            <a:spLocks noGrp="1"/>
          </p:cNvSpPr>
          <p:nvPr>
            <p:ph type="dt" sz="half" idx="10"/>
          </p:nvPr>
        </p:nvSpPr>
        <p:spPr/>
        <p:txBody>
          <a:bodyPr/>
          <a:lstStyle>
            <a:lvl1pPr>
              <a:defRPr/>
            </a:lvl1pPr>
          </a:lstStyle>
          <a:p>
            <a:fld id="{E4E2F00B-8461-4F0D-A120-0556F1EB0140}" type="datetimeFigureOut">
              <a:rPr lang="de-DE" smtClean="0"/>
              <a:t>02.08.2021</a:t>
            </a:fld>
            <a:endParaRPr lang="de-DE"/>
          </a:p>
        </p:txBody>
      </p:sp>
      <p:sp>
        <p:nvSpPr>
          <p:cNvPr id="6" name="Fußzeilenplatzhalter 4">
            <a:extLst>
              <a:ext uri="{FF2B5EF4-FFF2-40B4-BE49-F238E27FC236}">
                <a16:creationId xmlns:a16="http://schemas.microsoft.com/office/drawing/2014/main" id="{FFA27851-1A66-4F88-8EED-3F913EC2E76E}"/>
              </a:ext>
            </a:extLst>
          </p:cNvPr>
          <p:cNvSpPr>
            <a:spLocks noGrp="1"/>
          </p:cNvSpPr>
          <p:nvPr>
            <p:ph type="ftr" sz="quarter" idx="11"/>
          </p:nvPr>
        </p:nvSpPr>
        <p:spPr/>
        <p:txBody>
          <a:bodyPr/>
          <a:lstStyle>
            <a:lvl1pPr>
              <a:defRPr/>
            </a:lvl1pPr>
          </a:lstStyle>
          <a:p>
            <a:endParaRPr lang="de-DE"/>
          </a:p>
        </p:txBody>
      </p:sp>
      <p:sp>
        <p:nvSpPr>
          <p:cNvPr id="7" name="Foliennummernplatzhalter 5">
            <a:extLst>
              <a:ext uri="{FF2B5EF4-FFF2-40B4-BE49-F238E27FC236}">
                <a16:creationId xmlns:a16="http://schemas.microsoft.com/office/drawing/2014/main" id="{CB387C15-972F-4A45-99B8-4F92844DEDFD}"/>
              </a:ext>
            </a:extLst>
          </p:cNvPr>
          <p:cNvSpPr>
            <a:spLocks noGrp="1"/>
          </p:cNvSpPr>
          <p:nvPr>
            <p:ph type="sldNum" sz="quarter" idx="12"/>
          </p:nvPr>
        </p:nvSpPr>
        <p:spPr/>
        <p:txBody>
          <a:bodyPr/>
          <a:lstStyle>
            <a:lvl1pPr>
              <a:defRPr/>
            </a:lvl1pPr>
          </a:lstStyle>
          <a:p>
            <a:fld id="{BC1BD96E-867F-4F45-8125-FDECEEBEB0C8}" type="slidenum">
              <a:rPr lang="de-DE" smtClean="0"/>
              <a:t>‹Nr.›</a:t>
            </a:fld>
            <a:endParaRPr lang="de-DE"/>
          </a:p>
        </p:txBody>
      </p:sp>
    </p:spTree>
    <p:extLst>
      <p:ext uri="{BB962C8B-B14F-4D97-AF65-F5344CB8AC3E}">
        <p14:creationId xmlns:p14="http://schemas.microsoft.com/office/powerpoint/2010/main" val="448622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Mastertitelformat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umsplatzhalter 3">
            <a:extLst>
              <a:ext uri="{FF2B5EF4-FFF2-40B4-BE49-F238E27FC236}">
                <a16:creationId xmlns:a16="http://schemas.microsoft.com/office/drawing/2014/main" id="{69076DEC-1684-44B8-BD9B-8FA5424C4D5D}"/>
              </a:ext>
            </a:extLst>
          </p:cNvPr>
          <p:cNvSpPr>
            <a:spLocks noGrp="1"/>
          </p:cNvSpPr>
          <p:nvPr>
            <p:ph type="dt" sz="half" idx="10"/>
          </p:nvPr>
        </p:nvSpPr>
        <p:spPr/>
        <p:txBody>
          <a:bodyPr/>
          <a:lstStyle>
            <a:lvl1pPr>
              <a:defRPr/>
            </a:lvl1pPr>
          </a:lstStyle>
          <a:p>
            <a:fld id="{E4E2F00B-8461-4F0D-A120-0556F1EB0140}" type="datetimeFigureOut">
              <a:rPr lang="de-DE" smtClean="0"/>
              <a:t>02.08.2021</a:t>
            </a:fld>
            <a:endParaRPr lang="de-DE"/>
          </a:p>
        </p:txBody>
      </p:sp>
      <p:sp>
        <p:nvSpPr>
          <p:cNvPr id="6" name="Fußzeilenplatzhalter 4">
            <a:extLst>
              <a:ext uri="{FF2B5EF4-FFF2-40B4-BE49-F238E27FC236}">
                <a16:creationId xmlns:a16="http://schemas.microsoft.com/office/drawing/2014/main" id="{08B4BDD0-31E6-4B23-8FD0-49B259FC9A5F}"/>
              </a:ext>
            </a:extLst>
          </p:cNvPr>
          <p:cNvSpPr>
            <a:spLocks noGrp="1"/>
          </p:cNvSpPr>
          <p:nvPr>
            <p:ph type="ftr" sz="quarter" idx="11"/>
          </p:nvPr>
        </p:nvSpPr>
        <p:spPr/>
        <p:txBody>
          <a:bodyPr/>
          <a:lstStyle>
            <a:lvl1pPr>
              <a:defRPr/>
            </a:lvl1pPr>
          </a:lstStyle>
          <a:p>
            <a:endParaRPr lang="de-DE"/>
          </a:p>
        </p:txBody>
      </p:sp>
      <p:sp>
        <p:nvSpPr>
          <p:cNvPr id="7" name="Foliennummernplatzhalter 5">
            <a:extLst>
              <a:ext uri="{FF2B5EF4-FFF2-40B4-BE49-F238E27FC236}">
                <a16:creationId xmlns:a16="http://schemas.microsoft.com/office/drawing/2014/main" id="{DEA1B9ED-CB30-448E-BCEF-8501D8398CEA}"/>
              </a:ext>
            </a:extLst>
          </p:cNvPr>
          <p:cNvSpPr>
            <a:spLocks noGrp="1"/>
          </p:cNvSpPr>
          <p:nvPr>
            <p:ph type="sldNum" sz="quarter" idx="12"/>
          </p:nvPr>
        </p:nvSpPr>
        <p:spPr/>
        <p:txBody>
          <a:bodyPr/>
          <a:lstStyle>
            <a:lvl1pPr>
              <a:defRPr/>
            </a:lvl1pPr>
          </a:lstStyle>
          <a:p>
            <a:fld id="{BC1BD96E-867F-4F45-8125-FDECEEBEB0C8}" type="slidenum">
              <a:rPr lang="de-DE" smtClean="0"/>
              <a:t>‹Nr.›</a:t>
            </a:fld>
            <a:endParaRPr lang="de-DE"/>
          </a:p>
        </p:txBody>
      </p:sp>
    </p:spTree>
    <p:extLst>
      <p:ext uri="{BB962C8B-B14F-4D97-AF65-F5344CB8AC3E}">
        <p14:creationId xmlns:p14="http://schemas.microsoft.com/office/powerpoint/2010/main" val="63362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elplatzhalter 1">
            <a:extLst>
              <a:ext uri="{FF2B5EF4-FFF2-40B4-BE49-F238E27FC236}">
                <a16:creationId xmlns:a16="http://schemas.microsoft.com/office/drawing/2014/main" id="{243210D1-1345-4106-B35D-4579F7174F97}"/>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1027" name="Textplatzhalter 2">
            <a:extLst>
              <a:ext uri="{FF2B5EF4-FFF2-40B4-BE49-F238E27FC236}">
                <a16:creationId xmlns:a16="http://schemas.microsoft.com/office/drawing/2014/main" id="{01840620-E048-49C5-A3A6-8DB23FA05479}"/>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a:extLst>
              <a:ext uri="{FF2B5EF4-FFF2-40B4-BE49-F238E27FC236}">
                <a16:creationId xmlns:a16="http://schemas.microsoft.com/office/drawing/2014/main" id="{5C678F88-B065-4612-9C15-5EE65C44C66B}"/>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fld id="{E4E2F00B-8461-4F0D-A120-0556F1EB0140}" type="datetimeFigureOut">
              <a:rPr lang="de-DE" smtClean="0"/>
              <a:t>02.08.2021</a:t>
            </a:fld>
            <a:endParaRPr lang="de-DE"/>
          </a:p>
        </p:txBody>
      </p:sp>
      <p:sp>
        <p:nvSpPr>
          <p:cNvPr id="5" name="Fußzeilenplatzhalter 4">
            <a:extLst>
              <a:ext uri="{FF2B5EF4-FFF2-40B4-BE49-F238E27FC236}">
                <a16:creationId xmlns:a16="http://schemas.microsoft.com/office/drawing/2014/main" id="{A38D7BFF-A9B1-4BE8-BC1F-A70547174F1D}"/>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endParaRPr lang="de-DE"/>
          </a:p>
        </p:txBody>
      </p:sp>
      <p:sp>
        <p:nvSpPr>
          <p:cNvPr id="6" name="Foliennummernplatzhalter 5">
            <a:extLst>
              <a:ext uri="{FF2B5EF4-FFF2-40B4-BE49-F238E27FC236}">
                <a16:creationId xmlns:a16="http://schemas.microsoft.com/office/drawing/2014/main" id="{8CFF8CC7-4F63-45B9-A052-EFA5B1673699}"/>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fld id="{BC1BD96E-867F-4F45-8125-FDECEEBEB0C8}" type="slidenum">
              <a:rPr lang="de-DE" smtClean="0"/>
              <a:t>‹Nr.›</a:t>
            </a:fld>
            <a:endParaRPr lang="de-DE"/>
          </a:p>
        </p:txBody>
      </p:sp>
    </p:spTree>
    <p:extLst>
      <p:ext uri="{BB962C8B-B14F-4D97-AF65-F5344CB8AC3E}">
        <p14:creationId xmlns:p14="http://schemas.microsoft.com/office/powerpoint/2010/main" val="664293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F6031F-6AAE-485E-BE0A-9723267769C8}"/>
              </a:ext>
            </a:extLst>
          </p:cNvPr>
          <p:cNvSpPr>
            <a:spLocks noGrp="1"/>
          </p:cNvSpPr>
          <p:nvPr>
            <p:ph type="ctrTitle"/>
          </p:nvPr>
        </p:nvSpPr>
        <p:spPr/>
        <p:txBody>
          <a:bodyPr>
            <a:normAutofit/>
          </a:bodyPr>
          <a:lstStyle/>
          <a:p>
            <a:r>
              <a:rPr lang="de-DE" dirty="0"/>
              <a:t>Leitlinie</a:t>
            </a:r>
          </a:p>
        </p:txBody>
      </p:sp>
      <p:sp>
        <p:nvSpPr>
          <p:cNvPr id="3" name="Untertitel 2">
            <a:extLst>
              <a:ext uri="{FF2B5EF4-FFF2-40B4-BE49-F238E27FC236}">
                <a16:creationId xmlns:a16="http://schemas.microsoft.com/office/drawing/2014/main" id="{1848B95E-990F-4C23-AD7E-BCAF6CC5B862}"/>
              </a:ext>
            </a:extLst>
          </p:cNvPr>
          <p:cNvSpPr>
            <a:spLocks noGrp="1"/>
          </p:cNvSpPr>
          <p:nvPr>
            <p:ph type="subTitle" idx="1"/>
          </p:nvPr>
        </p:nvSpPr>
        <p:spPr/>
        <p:txBody>
          <a:bodyPr/>
          <a:lstStyle/>
          <a:p>
            <a:r>
              <a:rPr lang="de-DE" dirty="0"/>
              <a:t>Behandlung von erwachsenen Patienten mit ambulant erworbener Pneumonie</a:t>
            </a:r>
          </a:p>
        </p:txBody>
      </p:sp>
      <p:sp>
        <p:nvSpPr>
          <p:cNvPr id="5" name="Textfeld 4">
            <a:extLst>
              <a:ext uri="{FF2B5EF4-FFF2-40B4-BE49-F238E27FC236}">
                <a16:creationId xmlns:a16="http://schemas.microsoft.com/office/drawing/2014/main" id="{0F7109C1-2248-4470-8D28-B988BE053A92}"/>
              </a:ext>
            </a:extLst>
          </p:cNvPr>
          <p:cNvSpPr txBox="1"/>
          <p:nvPr/>
        </p:nvSpPr>
        <p:spPr>
          <a:xfrm>
            <a:off x="930057" y="5026161"/>
            <a:ext cx="8877822" cy="1477328"/>
          </a:xfrm>
          <a:prstGeom prst="rect">
            <a:avLst/>
          </a:prstGeom>
          <a:noFill/>
        </p:spPr>
        <p:txBody>
          <a:bodyPr wrap="square">
            <a:spAutoFit/>
          </a:bodyPr>
          <a:lstStyle/>
          <a:p>
            <a:r>
              <a:rPr lang="de-DE" dirty="0">
                <a:solidFill>
                  <a:schemeClr val="bg1"/>
                </a:solidFill>
              </a:rPr>
              <a:t>AWMF-Register-Nr. 020-020</a:t>
            </a:r>
          </a:p>
          <a:p>
            <a:r>
              <a:rPr lang="de-DE" dirty="0">
                <a:solidFill>
                  <a:schemeClr val="bg1"/>
                </a:solidFill>
              </a:rPr>
              <a:t>Ewig S, Kolditz M, </a:t>
            </a:r>
            <a:r>
              <a:rPr lang="de-DE" dirty="0" err="1">
                <a:solidFill>
                  <a:schemeClr val="bg1"/>
                </a:solidFill>
              </a:rPr>
              <a:t>Pletz</a:t>
            </a:r>
            <a:r>
              <a:rPr lang="de-DE" dirty="0">
                <a:solidFill>
                  <a:schemeClr val="bg1"/>
                </a:solidFill>
              </a:rPr>
              <a:t> M, </a:t>
            </a:r>
            <a:r>
              <a:rPr lang="de-DE" dirty="0" err="1">
                <a:solidFill>
                  <a:schemeClr val="bg1"/>
                </a:solidFill>
              </a:rPr>
              <a:t>Altiner</a:t>
            </a:r>
            <a:r>
              <a:rPr lang="de-DE" dirty="0">
                <a:solidFill>
                  <a:schemeClr val="bg1"/>
                </a:solidFill>
              </a:rPr>
              <a:t> A, </a:t>
            </a:r>
            <a:r>
              <a:rPr lang="de-DE" dirty="0" err="1">
                <a:solidFill>
                  <a:schemeClr val="bg1"/>
                </a:solidFill>
              </a:rPr>
              <a:t>Albrich</a:t>
            </a:r>
            <a:r>
              <a:rPr lang="de-DE" dirty="0">
                <a:solidFill>
                  <a:schemeClr val="bg1"/>
                </a:solidFill>
              </a:rPr>
              <a:t> W, </a:t>
            </a:r>
            <a:r>
              <a:rPr lang="de-DE" dirty="0" err="1">
                <a:solidFill>
                  <a:schemeClr val="bg1"/>
                </a:solidFill>
              </a:rPr>
              <a:t>Droemann</a:t>
            </a:r>
            <a:r>
              <a:rPr lang="de-DE" dirty="0">
                <a:solidFill>
                  <a:schemeClr val="bg1"/>
                </a:solidFill>
              </a:rPr>
              <a:t> D, Flick H, Gatermann S, Krüger S, Nehls W, </a:t>
            </a:r>
            <a:r>
              <a:rPr lang="de-DE" dirty="0" err="1">
                <a:solidFill>
                  <a:schemeClr val="bg1"/>
                </a:solidFill>
              </a:rPr>
              <a:t>Panning</a:t>
            </a:r>
            <a:r>
              <a:rPr lang="de-DE" dirty="0">
                <a:solidFill>
                  <a:schemeClr val="bg1"/>
                </a:solidFill>
              </a:rPr>
              <a:t> M, Rademacher J, Rohde G, Rupp J, Schaaf B, Heppner H-J, Krause R, Ott S, Welte T, </a:t>
            </a:r>
            <a:r>
              <a:rPr lang="de-DE" dirty="0" err="1">
                <a:solidFill>
                  <a:schemeClr val="bg1"/>
                </a:solidFill>
              </a:rPr>
              <a:t>Witzenrath</a:t>
            </a:r>
            <a:r>
              <a:rPr lang="de-DE" dirty="0">
                <a:solidFill>
                  <a:schemeClr val="bg1"/>
                </a:solidFill>
              </a:rPr>
              <a:t> M</a:t>
            </a:r>
          </a:p>
          <a:p>
            <a:endParaRPr lang="de-DE" dirty="0">
              <a:solidFill>
                <a:schemeClr val="bg1"/>
              </a:solidFill>
            </a:endParaRPr>
          </a:p>
        </p:txBody>
      </p:sp>
    </p:spTree>
    <p:extLst>
      <p:ext uri="{BB962C8B-B14F-4D97-AF65-F5344CB8AC3E}">
        <p14:creationId xmlns:p14="http://schemas.microsoft.com/office/powerpoint/2010/main" val="3470093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29C093-F74A-4A08-8342-0CCE3F7BF6E5}"/>
              </a:ext>
            </a:extLst>
          </p:cNvPr>
          <p:cNvSpPr>
            <a:spLocks noGrp="1"/>
          </p:cNvSpPr>
          <p:nvPr>
            <p:ph type="title"/>
          </p:nvPr>
        </p:nvSpPr>
        <p:spPr/>
        <p:txBody>
          <a:bodyPr/>
          <a:lstStyle/>
          <a:p>
            <a:r>
              <a:rPr lang="de-DE" dirty="0"/>
              <a:t>Klinische Symptome</a:t>
            </a:r>
          </a:p>
        </p:txBody>
      </p:sp>
      <p:sp>
        <p:nvSpPr>
          <p:cNvPr id="3" name="Inhaltsplatzhalter 2">
            <a:extLst>
              <a:ext uri="{FF2B5EF4-FFF2-40B4-BE49-F238E27FC236}">
                <a16:creationId xmlns:a16="http://schemas.microsoft.com/office/drawing/2014/main" id="{77881BAB-8C09-4D0B-ABC0-648B664BA722}"/>
              </a:ext>
            </a:extLst>
          </p:cNvPr>
          <p:cNvSpPr>
            <a:spLocks noGrp="1"/>
          </p:cNvSpPr>
          <p:nvPr>
            <p:ph idx="1"/>
          </p:nvPr>
        </p:nvSpPr>
        <p:spPr>
          <a:xfrm>
            <a:off x="621368" y="1843911"/>
            <a:ext cx="10972800" cy="4525963"/>
          </a:xfrm>
        </p:spPr>
        <p:txBody>
          <a:bodyPr/>
          <a:lstStyle/>
          <a:p>
            <a:pPr>
              <a:spcBef>
                <a:spcPts val="0"/>
              </a:spcBef>
              <a:spcAft>
                <a:spcPts val="600"/>
              </a:spcAft>
            </a:pPr>
            <a:r>
              <a:rPr lang="de-DE" sz="3000" dirty="0"/>
              <a:t>Atemwegssymptome wie Husten mit oder ohne Auswurf, Dyspnoe, atemabhängige thorakale Schmerzen</a:t>
            </a:r>
          </a:p>
          <a:p>
            <a:pPr>
              <a:spcBef>
                <a:spcPts val="0"/>
              </a:spcBef>
              <a:spcAft>
                <a:spcPts val="600"/>
              </a:spcAft>
            </a:pPr>
            <a:r>
              <a:rPr lang="de-DE" sz="3000" dirty="0"/>
              <a:t>Allgemeinsymptome wie Fieber oder Hypothermie, allgemeines Krankheitsgefühl („</a:t>
            </a:r>
            <a:r>
              <a:rPr lang="de-DE" sz="3000" dirty="0" err="1"/>
              <a:t>malaise</a:t>
            </a:r>
            <a:r>
              <a:rPr lang="de-DE" sz="3000" dirty="0"/>
              <a:t>“), „grippale“ Symptome wie Myalgien, Arthralgien, </a:t>
            </a:r>
            <a:r>
              <a:rPr lang="de-DE" sz="3000" dirty="0" err="1"/>
              <a:t>Cephalgien</a:t>
            </a:r>
            <a:r>
              <a:rPr lang="de-DE" sz="3000" dirty="0"/>
              <a:t>, Palpitationen, Kreislaufbeschwerden, Diarrhöen</a:t>
            </a:r>
          </a:p>
          <a:p>
            <a:pPr>
              <a:spcBef>
                <a:spcPts val="0"/>
              </a:spcBef>
              <a:spcAft>
                <a:spcPts val="600"/>
              </a:spcAft>
            </a:pPr>
            <a:r>
              <a:rPr lang="de-DE" sz="3000" dirty="0"/>
              <a:t>neurologische Symptome wie „Desorientiertheit (</a:t>
            </a:r>
            <a:r>
              <a:rPr lang="de-DE" sz="3000" dirty="0" err="1"/>
              <a:t>confusion</a:t>
            </a:r>
            <a:r>
              <a:rPr lang="de-DE" sz="3000" dirty="0"/>
              <a:t>)“ insbesondere bei älteren Patienten</a:t>
            </a:r>
          </a:p>
        </p:txBody>
      </p:sp>
    </p:spTree>
    <p:extLst>
      <p:ext uri="{BB962C8B-B14F-4D97-AF65-F5344CB8AC3E}">
        <p14:creationId xmlns:p14="http://schemas.microsoft.com/office/powerpoint/2010/main" val="79367722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72F93D-49B4-443E-BB66-94B70FAD4FFF}"/>
              </a:ext>
            </a:extLst>
          </p:cNvPr>
          <p:cNvSpPr>
            <a:spLocks noGrp="1"/>
          </p:cNvSpPr>
          <p:nvPr>
            <p:ph type="title"/>
          </p:nvPr>
        </p:nvSpPr>
        <p:spPr/>
        <p:txBody>
          <a:bodyPr>
            <a:normAutofit/>
          </a:bodyPr>
          <a:lstStyle/>
          <a:p>
            <a:r>
              <a:rPr lang="de-DE" dirty="0"/>
              <a:t>Risikofaktoren </a:t>
            </a:r>
            <a:r>
              <a:rPr lang="de-DE" sz="3200" dirty="0"/>
              <a:t>für Aspirationspneumonie</a:t>
            </a:r>
            <a:endParaRPr lang="de-DE" dirty="0"/>
          </a:p>
        </p:txBody>
      </p:sp>
      <p:graphicFrame>
        <p:nvGraphicFramePr>
          <p:cNvPr id="3" name="Tabelle 3">
            <a:extLst>
              <a:ext uri="{FF2B5EF4-FFF2-40B4-BE49-F238E27FC236}">
                <a16:creationId xmlns:a16="http://schemas.microsoft.com/office/drawing/2014/main" id="{15322C6C-24AB-4BC8-A710-ED353EAC6461}"/>
              </a:ext>
            </a:extLst>
          </p:cNvPr>
          <p:cNvGraphicFramePr>
            <a:graphicFrameLocks noGrp="1"/>
          </p:cNvGraphicFramePr>
          <p:nvPr>
            <p:extLst>
              <p:ext uri="{D42A27DB-BD31-4B8C-83A1-F6EECF244321}">
                <p14:modId xmlns:p14="http://schemas.microsoft.com/office/powerpoint/2010/main" val="3828410914"/>
              </p:ext>
            </p:extLst>
          </p:nvPr>
        </p:nvGraphicFramePr>
        <p:xfrm>
          <a:off x="897309" y="1820590"/>
          <a:ext cx="10545510" cy="4632960"/>
        </p:xfrm>
        <a:graphic>
          <a:graphicData uri="http://schemas.openxmlformats.org/drawingml/2006/table">
            <a:tbl>
              <a:tblPr firstRow="1" bandRow="1">
                <a:tableStyleId>{5C22544A-7EE6-4342-B048-85BDC9FD1C3A}</a:tableStyleId>
              </a:tblPr>
              <a:tblGrid>
                <a:gridCol w="5272755">
                  <a:extLst>
                    <a:ext uri="{9D8B030D-6E8A-4147-A177-3AD203B41FA5}">
                      <a16:colId xmlns:a16="http://schemas.microsoft.com/office/drawing/2014/main" val="2254122096"/>
                    </a:ext>
                  </a:extLst>
                </a:gridCol>
                <a:gridCol w="5272755">
                  <a:extLst>
                    <a:ext uri="{9D8B030D-6E8A-4147-A177-3AD203B41FA5}">
                      <a16:colId xmlns:a16="http://schemas.microsoft.com/office/drawing/2014/main" val="154551084"/>
                    </a:ext>
                  </a:extLst>
                </a:gridCol>
              </a:tblGrid>
              <a:tr h="460852">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b="0" i="0" u="none" strike="noStrike" kern="1200" baseline="0" dirty="0">
                          <a:solidFill>
                            <a:schemeClr val="dk1"/>
                          </a:solidFill>
                          <a:latin typeface="+mn-lt"/>
                          <a:ea typeface="+mn-ea"/>
                          <a:cs typeface="+mn-cs"/>
                        </a:rPr>
                        <a:t>Männliches Geschlecht 	</a:t>
                      </a:r>
                    </a:p>
                  </a:txBody>
                  <a:tcPr>
                    <a:solidFill>
                      <a:schemeClr val="accent1">
                        <a:lumMod val="20000"/>
                        <a:lumOff val="80000"/>
                      </a:schemeClr>
                    </a:solidFill>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b="0" kern="1200" dirty="0">
                          <a:solidFill>
                            <a:schemeClr val="dk1"/>
                          </a:solidFill>
                          <a:latin typeface="+mn-lt"/>
                          <a:ea typeface="+mn-ea"/>
                          <a:cs typeface="+mn-cs"/>
                        </a:rPr>
                        <a:t>Stenosen im oberen Gastrointestinaltrakt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b="0" kern="1200" dirty="0" err="1">
                          <a:solidFill>
                            <a:schemeClr val="dk1"/>
                          </a:solidFill>
                          <a:latin typeface="+mn-lt"/>
                          <a:ea typeface="+mn-ea"/>
                          <a:cs typeface="+mn-cs"/>
                        </a:rPr>
                        <a:t>oropharyngeale</a:t>
                      </a:r>
                      <a:r>
                        <a:rPr lang="de-DE" sz="2200" b="0" kern="1200" dirty="0">
                          <a:solidFill>
                            <a:schemeClr val="dk1"/>
                          </a:solidFill>
                          <a:latin typeface="+mn-lt"/>
                          <a:ea typeface="+mn-ea"/>
                          <a:cs typeface="+mn-cs"/>
                        </a:rPr>
                        <a:t> Neoplasien, </a:t>
                      </a:r>
                      <a:r>
                        <a:rPr lang="de-DE" sz="2200" b="0" kern="1200" dirty="0" err="1">
                          <a:solidFill>
                            <a:schemeClr val="dk1"/>
                          </a:solidFill>
                          <a:latin typeface="+mn-lt"/>
                          <a:ea typeface="+mn-ea"/>
                          <a:cs typeface="+mn-cs"/>
                        </a:rPr>
                        <a:t>Hypopharynxkarzinom</a:t>
                      </a:r>
                      <a:endParaRPr lang="de-DE" sz="2200" b="0" kern="1200" dirty="0">
                        <a:solidFill>
                          <a:schemeClr val="dk1"/>
                        </a:solidFill>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b="0" kern="1200" dirty="0" err="1">
                          <a:solidFill>
                            <a:schemeClr val="dk1"/>
                          </a:solidFill>
                          <a:latin typeface="+mn-lt"/>
                          <a:ea typeface="+mn-ea"/>
                          <a:cs typeface="+mn-cs"/>
                        </a:rPr>
                        <a:t>Ösophaguskarzinom</a:t>
                      </a:r>
                      <a:endParaRPr lang="de-DE" sz="2200" b="0" kern="1200" dirty="0">
                        <a:solidFill>
                          <a:schemeClr val="dk1"/>
                        </a:solidFill>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b="0" kern="1200" dirty="0">
                          <a:solidFill>
                            <a:schemeClr val="dk1"/>
                          </a:solidFill>
                          <a:latin typeface="+mn-lt"/>
                          <a:ea typeface="+mn-ea"/>
                          <a:cs typeface="+mn-cs"/>
                        </a:rPr>
                        <a:t>Zenker Divertikel</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b="0" kern="1200" dirty="0">
                          <a:solidFill>
                            <a:schemeClr val="dk1"/>
                          </a:solidFill>
                          <a:latin typeface="+mn-lt"/>
                          <a:ea typeface="+mn-ea"/>
                          <a:cs typeface="+mn-cs"/>
                        </a:rPr>
                        <a:t>Achalasie</a:t>
                      </a:r>
                    </a:p>
                  </a:txBody>
                  <a:tcPr>
                    <a:solidFill>
                      <a:schemeClr val="accent1">
                        <a:lumMod val="20000"/>
                        <a:lumOff val="80000"/>
                      </a:schemeClr>
                    </a:solidFill>
                  </a:tcPr>
                </a:tc>
                <a:extLst>
                  <a:ext uri="{0D108BD9-81ED-4DB2-BD59-A6C34878D82A}">
                    <a16:rowId xmlns:a16="http://schemas.microsoft.com/office/drawing/2014/main" val="1032135130"/>
                  </a:ext>
                </a:extLst>
              </a:tr>
              <a:tr h="745150">
                <a:tc>
                  <a:txBody>
                    <a:bodyPr/>
                    <a:lstStyle/>
                    <a:p>
                      <a:pPr marL="342900" indent="-342900">
                        <a:buFont typeface="Arial" panose="020B0604020202020204" pitchFamily="34" charset="0"/>
                        <a:buChar char="•"/>
                      </a:pPr>
                      <a:r>
                        <a:rPr lang="de-DE" sz="2200" b="0" i="0" u="none" strike="noStrike" kern="1200" baseline="0" dirty="0">
                          <a:solidFill>
                            <a:schemeClr val="dk1"/>
                          </a:solidFill>
                          <a:latin typeface="+mn-lt"/>
                          <a:ea typeface="+mn-ea"/>
                          <a:cs typeface="+mn-cs"/>
                        </a:rPr>
                        <a:t>Untergewicht </a:t>
                      </a:r>
                    </a:p>
                    <a:p>
                      <a:pPr marL="342900" indent="-342900">
                        <a:buFont typeface="Arial" panose="020B0604020202020204" pitchFamily="34" charset="0"/>
                        <a:buChar char="•"/>
                      </a:pPr>
                      <a:r>
                        <a:rPr lang="de-DE" sz="2200" b="0" i="0" u="none" strike="noStrike" kern="1200" baseline="0" dirty="0">
                          <a:solidFill>
                            <a:schemeClr val="dk1"/>
                          </a:solidFill>
                          <a:latin typeface="+mn-lt"/>
                          <a:ea typeface="+mn-ea"/>
                          <a:cs typeface="+mn-cs"/>
                        </a:rPr>
                        <a:t>Enterale Ernährung 	</a:t>
                      </a:r>
                    </a:p>
                  </a:txBody>
                  <a:tcPr>
                    <a:solidFill>
                      <a:schemeClr val="accent1">
                        <a:lumMod val="20000"/>
                        <a:lumOff val="80000"/>
                      </a:schemeClr>
                    </a:solidFill>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dirty="0"/>
                        <a:t>Bettlägerigkeit</a:t>
                      </a:r>
                    </a:p>
                    <a:p>
                      <a:pPr marL="0" indent="0">
                        <a:buFont typeface="Arial" panose="020B0604020202020204" pitchFamily="34" charset="0"/>
                        <a:buNone/>
                      </a:pPr>
                      <a:endParaRPr lang="de-DE" sz="2200" b="0" i="0" u="none" strike="noStrike" kern="1200" baseline="0" dirty="0">
                        <a:solidFill>
                          <a:schemeClr val="dk1"/>
                        </a:solidFill>
                        <a:latin typeface="+mn-lt"/>
                        <a:ea typeface="+mn-ea"/>
                        <a:cs typeface="+mn-cs"/>
                      </a:endParaRPr>
                    </a:p>
                  </a:txBody>
                  <a:tcPr>
                    <a:solidFill>
                      <a:schemeClr val="accent1">
                        <a:lumMod val="20000"/>
                        <a:lumOff val="80000"/>
                      </a:schemeClr>
                    </a:solidFill>
                  </a:tcPr>
                </a:tc>
                <a:extLst>
                  <a:ext uri="{0D108BD9-81ED-4DB2-BD59-A6C34878D82A}">
                    <a16:rowId xmlns:a16="http://schemas.microsoft.com/office/drawing/2014/main" val="1006820827"/>
                  </a:ext>
                </a:extLst>
              </a:tr>
              <a:tr h="1400882">
                <a:tc>
                  <a:txBody>
                    <a:bodyPr/>
                    <a:lstStyle/>
                    <a:p>
                      <a:pPr marL="342900" indent="-342900">
                        <a:buFont typeface="Arial" panose="020B0604020202020204" pitchFamily="34" charset="0"/>
                        <a:buChar char="•"/>
                      </a:pPr>
                      <a:r>
                        <a:rPr lang="de-DE" sz="2200" dirty="0"/>
                        <a:t>neurologische Grunderkrankung</a:t>
                      </a:r>
                    </a:p>
                    <a:p>
                      <a:pPr marL="342900" indent="-342900">
                        <a:buFont typeface="Arial" panose="020B0604020202020204" pitchFamily="34" charset="0"/>
                        <a:buChar char="•"/>
                      </a:pPr>
                      <a:r>
                        <a:rPr lang="de-DE" sz="2200" dirty="0" err="1"/>
                        <a:t>zerebrovaskuläre</a:t>
                      </a:r>
                      <a:r>
                        <a:rPr lang="de-DE" sz="2200" dirty="0"/>
                        <a:t> Erkrankungen</a:t>
                      </a:r>
                    </a:p>
                    <a:p>
                      <a:pPr marL="342900" indent="-342900">
                        <a:buFont typeface="Arial" panose="020B0604020202020204" pitchFamily="34" charset="0"/>
                        <a:buChar char="•"/>
                      </a:pPr>
                      <a:r>
                        <a:rPr lang="de-DE" sz="2200" dirty="0"/>
                        <a:t>neurodegenerative Erkrankungen (u.a. Demenz)</a:t>
                      </a:r>
                    </a:p>
                    <a:p>
                      <a:pPr marL="342900" indent="-342900">
                        <a:buFont typeface="Arial" panose="020B0604020202020204" pitchFamily="34" charset="0"/>
                        <a:buChar char="•"/>
                      </a:pPr>
                      <a:r>
                        <a:rPr lang="de-DE" sz="2200" dirty="0"/>
                        <a:t>Epilepsie</a:t>
                      </a:r>
                    </a:p>
                  </a:txBody>
                  <a:tcPr>
                    <a:solidFill>
                      <a:schemeClr val="accent1">
                        <a:lumMod val="20000"/>
                        <a:lumOff val="80000"/>
                      </a:schemeClr>
                    </a:solidFill>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dirty="0"/>
                        <a:t>Intoxikationen</a:t>
                      </a:r>
                    </a:p>
                    <a:p>
                      <a:pPr marL="342900" indent="-342900">
                        <a:buFont typeface="Arial" panose="020B0604020202020204" pitchFamily="34" charset="0"/>
                        <a:buChar char="•"/>
                      </a:pPr>
                      <a:endParaRPr lang="de-DE" sz="2200" dirty="0"/>
                    </a:p>
                  </a:txBody>
                  <a:tcPr>
                    <a:solidFill>
                      <a:schemeClr val="accent1">
                        <a:lumMod val="20000"/>
                        <a:lumOff val="80000"/>
                      </a:schemeClr>
                    </a:solidFill>
                  </a:tcPr>
                </a:tc>
                <a:extLst>
                  <a:ext uri="{0D108BD9-81ED-4DB2-BD59-A6C34878D82A}">
                    <a16:rowId xmlns:a16="http://schemas.microsoft.com/office/drawing/2014/main" val="2997283087"/>
                  </a:ext>
                </a:extLst>
              </a:tr>
            </a:tbl>
          </a:graphicData>
        </a:graphic>
      </p:graphicFrame>
    </p:spTree>
    <p:extLst>
      <p:ext uri="{BB962C8B-B14F-4D97-AF65-F5344CB8AC3E}">
        <p14:creationId xmlns:p14="http://schemas.microsoft.com/office/powerpoint/2010/main" val="347160860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D8672B-E597-4B54-AB95-F5998A2D1F5D}"/>
              </a:ext>
            </a:extLst>
          </p:cNvPr>
          <p:cNvSpPr>
            <a:spLocks noGrp="1"/>
          </p:cNvSpPr>
          <p:nvPr>
            <p:ph type="title"/>
          </p:nvPr>
        </p:nvSpPr>
        <p:spPr/>
        <p:txBody>
          <a:bodyPr/>
          <a:lstStyle/>
          <a:p>
            <a:r>
              <a:rPr lang="de-DE" dirty="0"/>
              <a:t>Palliativversorgung</a:t>
            </a:r>
          </a:p>
        </p:txBody>
      </p:sp>
      <p:sp>
        <p:nvSpPr>
          <p:cNvPr id="3" name="Inhaltsplatzhalter 2">
            <a:extLst>
              <a:ext uri="{FF2B5EF4-FFF2-40B4-BE49-F238E27FC236}">
                <a16:creationId xmlns:a16="http://schemas.microsoft.com/office/drawing/2014/main" id="{CACB5458-06B5-43B3-AA47-CCDEFCAA3038}"/>
              </a:ext>
            </a:extLst>
          </p:cNvPr>
          <p:cNvSpPr>
            <a:spLocks noGrp="1"/>
          </p:cNvSpPr>
          <p:nvPr>
            <p:ph idx="1"/>
          </p:nvPr>
        </p:nvSpPr>
        <p:spPr/>
        <p:txBody>
          <a:bodyPr/>
          <a:lstStyle/>
          <a:p>
            <a:pPr marL="0" indent="0">
              <a:buNone/>
            </a:pPr>
            <a:r>
              <a:rPr lang="de-DE" sz="2400" b="0" i="0" u="none" strike="noStrike" baseline="0" dirty="0">
                <a:solidFill>
                  <a:srgbClr val="000000"/>
                </a:solidFill>
              </a:rPr>
              <a:t>E75 	Bei Patienten, die eine schwere Grunderkrankung mit einer infausten Prognose 	aufweisen, soll eine Palliativversorgung mit dem Ziel einer optimalen 	Symptomlinderung erfolgen. Dabei handelt es sich in der Regel um Patienten, 	die an einer oder mehreren schweren Komorbiditäten leiden, und bei denen 	die Pneumonie als akutes terminales Ereignis angesehen werden kann. </a:t>
            </a:r>
          </a:p>
          <a:p>
            <a:pPr marL="0" indent="0">
              <a:buNone/>
            </a:pPr>
            <a:r>
              <a:rPr lang="de-DE" sz="2400" dirty="0">
                <a:solidFill>
                  <a:srgbClr val="000000"/>
                </a:solidFill>
              </a:rPr>
              <a:t>	</a:t>
            </a:r>
            <a:r>
              <a:rPr lang="de-DE" sz="2400" b="0" i="0" u="none" strike="noStrike" baseline="0" dirty="0">
                <a:solidFill>
                  <a:srgbClr val="0070C0"/>
                </a:solidFill>
              </a:rPr>
              <a:t>Starke Empfehlung, Evidenz C</a:t>
            </a:r>
            <a:endParaRPr lang="de-DE" sz="2400" b="0" i="0" u="none" strike="noStrike" baseline="0" dirty="0">
              <a:solidFill>
                <a:srgbClr val="000000"/>
              </a:solidFill>
            </a:endParaRPr>
          </a:p>
          <a:p>
            <a:pPr marL="0" indent="0">
              <a:buNone/>
            </a:pPr>
            <a:r>
              <a:rPr lang="de-DE" sz="2400" b="0" i="0" u="none" strike="noStrike" baseline="0" dirty="0">
                <a:solidFill>
                  <a:srgbClr val="000000"/>
                </a:solidFill>
              </a:rPr>
              <a:t>E76 	Die Entscheidung für eine Palliativversorgung mit dem Fokus auf 	Leidenslinderung und möglichen Verzicht auf kausale Behandlungsansätze soll 	auf einer Objektivierung des Schweregrades der Pneumonie sowie der 	prognostischen Einschätzung der Komorbidität begründet sein. </a:t>
            </a:r>
          </a:p>
          <a:p>
            <a:pPr marL="0" indent="0">
              <a:buNone/>
            </a:pPr>
            <a:r>
              <a:rPr lang="de-DE" sz="2400" dirty="0">
                <a:solidFill>
                  <a:srgbClr val="000000"/>
                </a:solidFill>
              </a:rPr>
              <a:t>	</a:t>
            </a:r>
            <a:r>
              <a:rPr lang="de-DE" sz="2400" b="0" i="0" u="none" strike="noStrike" baseline="0" dirty="0">
                <a:solidFill>
                  <a:srgbClr val="0070C0"/>
                </a:solidFill>
              </a:rPr>
              <a:t>Starke Empfehlung, Evidenz C</a:t>
            </a:r>
            <a:endParaRPr lang="de-DE" sz="2400" b="0" i="0" u="none" strike="noStrike" baseline="0" dirty="0">
              <a:solidFill>
                <a:srgbClr val="000000"/>
              </a:solidFill>
            </a:endParaRPr>
          </a:p>
        </p:txBody>
      </p:sp>
    </p:spTree>
    <p:extLst>
      <p:ext uri="{BB962C8B-B14F-4D97-AF65-F5344CB8AC3E}">
        <p14:creationId xmlns:p14="http://schemas.microsoft.com/office/powerpoint/2010/main" val="221983298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3E93E6-90BA-44ED-A74E-E733D234F7AE}"/>
              </a:ext>
            </a:extLst>
          </p:cNvPr>
          <p:cNvSpPr>
            <a:spLocks noGrp="1"/>
          </p:cNvSpPr>
          <p:nvPr>
            <p:ph type="title"/>
          </p:nvPr>
        </p:nvSpPr>
        <p:spPr/>
        <p:txBody>
          <a:bodyPr/>
          <a:lstStyle/>
          <a:p>
            <a:r>
              <a:rPr lang="de-DE" dirty="0"/>
              <a:t>Therapiebegrenzung / Gabe von Sauerstoff </a:t>
            </a:r>
          </a:p>
        </p:txBody>
      </p:sp>
      <p:sp>
        <p:nvSpPr>
          <p:cNvPr id="3" name="Inhaltsplatzhalter 2">
            <a:extLst>
              <a:ext uri="{FF2B5EF4-FFF2-40B4-BE49-F238E27FC236}">
                <a16:creationId xmlns:a16="http://schemas.microsoft.com/office/drawing/2014/main" id="{7F694DC3-6AC0-4563-A292-90B55724A5ED}"/>
              </a:ext>
            </a:extLst>
          </p:cNvPr>
          <p:cNvSpPr>
            <a:spLocks noGrp="1"/>
          </p:cNvSpPr>
          <p:nvPr>
            <p:ph idx="1"/>
          </p:nvPr>
        </p:nvSpPr>
        <p:spPr>
          <a:xfrm>
            <a:off x="609600" y="1805021"/>
            <a:ext cx="10972800" cy="4525963"/>
          </a:xfrm>
        </p:spPr>
        <p:txBody>
          <a:bodyPr/>
          <a:lstStyle/>
          <a:p>
            <a:pPr marL="0" indent="0">
              <a:buNone/>
            </a:pPr>
            <a:r>
              <a:rPr lang="de-DE" sz="2800" b="0" i="0" u="none" strike="noStrike" baseline="0" dirty="0">
                <a:solidFill>
                  <a:srgbClr val="000000"/>
                </a:solidFill>
              </a:rPr>
              <a:t>E77 	Die Entscheidung zur Therapiebegrenzung mit Verzicht auf 	krankheitsspezifische Therapieansätze und Fokussierung auf 	Palliativversorgung soll im Einklang mit dem Willen bzw. 	mutmaßlichen Willen des Patienten bzw. seines Betreuers erfolgen 	und entsprechend dokumentiert werden. In Zweifelsfällen soll das 	Therapieziel wiederholt Gegenstand der Evaluation werden. </a:t>
            </a:r>
          </a:p>
          <a:p>
            <a:pPr marL="0" indent="0">
              <a:buNone/>
            </a:pPr>
            <a:r>
              <a:rPr lang="de-DE" sz="2800" dirty="0">
                <a:solidFill>
                  <a:srgbClr val="000000"/>
                </a:solidFill>
              </a:rPr>
              <a:t>	</a:t>
            </a:r>
            <a:r>
              <a:rPr lang="de-DE" sz="2800" b="0" i="0" u="none" strike="noStrike" baseline="0" dirty="0">
                <a:solidFill>
                  <a:srgbClr val="0070C0"/>
                </a:solidFill>
              </a:rPr>
              <a:t>Starke Empfehlung, Evidenz C</a:t>
            </a:r>
            <a:endParaRPr lang="de-DE" sz="2800" b="0" i="0" u="none" strike="noStrike" baseline="0" dirty="0">
              <a:solidFill>
                <a:srgbClr val="000000"/>
              </a:solidFill>
            </a:endParaRPr>
          </a:p>
          <a:p>
            <a:pPr marL="0" indent="0">
              <a:buNone/>
            </a:pPr>
            <a:r>
              <a:rPr lang="de-DE" sz="2800" b="0" i="0" u="none" strike="noStrike" baseline="0" dirty="0">
                <a:solidFill>
                  <a:srgbClr val="000000"/>
                </a:solidFill>
              </a:rPr>
              <a:t>E78 	Die Gabe von Sauerstoff sollte bei Vorliegen einer Hypoxämie 	erfolgen. </a:t>
            </a:r>
          </a:p>
          <a:p>
            <a:pPr marL="0" indent="0">
              <a:buNone/>
            </a:pPr>
            <a:r>
              <a:rPr lang="de-DE" sz="2800" dirty="0">
                <a:solidFill>
                  <a:srgbClr val="000000"/>
                </a:solidFill>
              </a:rPr>
              <a:t>	</a:t>
            </a:r>
            <a:r>
              <a:rPr lang="de-DE" sz="2800" b="0" i="0" u="none" strike="noStrike" baseline="0" dirty="0">
                <a:solidFill>
                  <a:srgbClr val="0070C0"/>
                </a:solidFill>
              </a:rPr>
              <a:t>Moderate Empfehlung, Evidenz B</a:t>
            </a:r>
            <a:endParaRPr lang="de-DE" sz="2800" b="0" i="0" u="none" strike="noStrike" baseline="0" dirty="0">
              <a:solidFill>
                <a:srgbClr val="000000"/>
              </a:solidFill>
            </a:endParaRPr>
          </a:p>
          <a:p>
            <a:pPr marL="0" indent="0">
              <a:buNone/>
            </a:pPr>
            <a:endParaRPr lang="de-DE" dirty="0"/>
          </a:p>
        </p:txBody>
      </p:sp>
    </p:spTree>
    <p:extLst>
      <p:ext uri="{BB962C8B-B14F-4D97-AF65-F5344CB8AC3E}">
        <p14:creationId xmlns:p14="http://schemas.microsoft.com/office/powerpoint/2010/main" val="287723180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2450B4-DCC7-457E-B789-0F7EC68791EB}"/>
              </a:ext>
            </a:extLst>
          </p:cNvPr>
          <p:cNvSpPr>
            <a:spLocks noGrp="1"/>
          </p:cNvSpPr>
          <p:nvPr>
            <p:ph type="title"/>
          </p:nvPr>
        </p:nvSpPr>
        <p:spPr/>
        <p:txBody>
          <a:bodyPr/>
          <a:lstStyle/>
          <a:p>
            <a:r>
              <a:rPr lang="de-DE" dirty="0"/>
              <a:t>Morphin</a:t>
            </a:r>
          </a:p>
        </p:txBody>
      </p:sp>
      <p:sp>
        <p:nvSpPr>
          <p:cNvPr id="3" name="Inhaltsplatzhalter 2">
            <a:extLst>
              <a:ext uri="{FF2B5EF4-FFF2-40B4-BE49-F238E27FC236}">
                <a16:creationId xmlns:a16="http://schemas.microsoft.com/office/drawing/2014/main" id="{5D5447E1-D4E4-4A6C-8B97-B5476A2A3D6A}"/>
              </a:ext>
            </a:extLst>
          </p:cNvPr>
          <p:cNvSpPr>
            <a:spLocks noGrp="1"/>
          </p:cNvSpPr>
          <p:nvPr>
            <p:ph idx="1"/>
          </p:nvPr>
        </p:nvSpPr>
        <p:spPr/>
        <p:txBody>
          <a:bodyPr/>
          <a:lstStyle/>
          <a:p>
            <a:pPr marL="0" indent="0">
              <a:buNone/>
            </a:pPr>
            <a:r>
              <a:rPr lang="de-DE" sz="2800" b="0" i="0" u="none" strike="noStrike" baseline="0" dirty="0">
                <a:solidFill>
                  <a:srgbClr val="000000"/>
                </a:solidFill>
              </a:rPr>
              <a:t>E79 	Bei Patienten mit palliativem Therapieziel soll Morphin zur 	symptomatischen Behandlung der Dyspnoe eingesetzt werden. Die 	Dosierung sollte einschleichend erfolgen. </a:t>
            </a:r>
          </a:p>
          <a:p>
            <a:pPr marL="0" indent="0">
              <a:buNone/>
            </a:pPr>
            <a:r>
              <a:rPr lang="de-DE" sz="2800" dirty="0">
                <a:solidFill>
                  <a:srgbClr val="000000"/>
                </a:solidFill>
              </a:rPr>
              <a:t>	</a:t>
            </a:r>
            <a:r>
              <a:rPr lang="de-DE" sz="2800" b="0" i="0" u="none" strike="noStrike" baseline="0" dirty="0">
                <a:solidFill>
                  <a:srgbClr val="0070C0"/>
                </a:solidFill>
              </a:rPr>
              <a:t>Starke Empfehlung, Evidenz A</a:t>
            </a:r>
            <a:endParaRPr lang="de-DE" sz="2800" b="0" i="0" u="none" strike="noStrike" baseline="0" dirty="0">
              <a:solidFill>
                <a:srgbClr val="000000"/>
              </a:solidFill>
            </a:endParaRPr>
          </a:p>
          <a:p>
            <a:pPr marL="0" indent="0">
              <a:buNone/>
            </a:pPr>
            <a:r>
              <a:rPr lang="de-DE" sz="2800" b="0" i="0" u="none" strike="noStrike" baseline="0" dirty="0">
                <a:solidFill>
                  <a:srgbClr val="000000"/>
                </a:solidFill>
              </a:rPr>
              <a:t>E80 	Bei Patienten mit kurativem Therapieziel kann Morphin zur 	symptomatischen Behandlung der </a:t>
            </a:r>
            <a:r>
              <a:rPr lang="de-DE" sz="2800" b="0" i="0" u="none" strike="noStrike" baseline="0" dirty="0" err="1">
                <a:solidFill>
                  <a:srgbClr val="000000"/>
                </a:solidFill>
              </a:rPr>
              <a:t>therapirefraktärer</a:t>
            </a:r>
            <a:r>
              <a:rPr lang="de-DE" sz="2800" b="0" i="0" u="none" strike="noStrike" baseline="0" dirty="0">
                <a:solidFill>
                  <a:srgbClr val="000000"/>
                </a:solidFill>
              </a:rPr>
              <a:t> Dyspnoe 	parallel zur krankheitsspezifischen Therapie eingesetzt werden. 	</a:t>
            </a:r>
            <a:r>
              <a:rPr lang="de-DE" sz="2800" b="0" i="0" u="none" strike="noStrike" baseline="0" dirty="0">
                <a:solidFill>
                  <a:srgbClr val="0070C0"/>
                </a:solidFill>
              </a:rPr>
              <a:t>Schwache Empfehlung, Evidenz A </a:t>
            </a:r>
          </a:p>
          <a:p>
            <a:pPr marL="0" indent="0">
              <a:buNone/>
            </a:pPr>
            <a:endParaRPr lang="de-DE" dirty="0"/>
          </a:p>
        </p:txBody>
      </p:sp>
    </p:spTree>
    <p:extLst>
      <p:ext uri="{BB962C8B-B14F-4D97-AF65-F5344CB8AC3E}">
        <p14:creationId xmlns:p14="http://schemas.microsoft.com/office/powerpoint/2010/main" val="222533043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D37B3E-168C-4CC4-B0B2-2CE2AD7094C4}"/>
              </a:ext>
            </a:extLst>
          </p:cNvPr>
          <p:cNvSpPr>
            <a:spLocks noGrp="1"/>
          </p:cNvSpPr>
          <p:nvPr>
            <p:ph type="title"/>
          </p:nvPr>
        </p:nvSpPr>
        <p:spPr/>
        <p:txBody>
          <a:bodyPr/>
          <a:lstStyle/>
          <a:p>
            <a:r>
              <a:rPr lang="de-DE" dirty="0"/>
              <a:t>NIV</a:t>
            </a:r>
          </a:p>
        </p:txBody>
      </p:sp>
      <p:sp>
        <p:nvSpPr>
          <p:cNvPr id="3" name="Inhaltsplatzhalter 2">
            <a:extLst>
              <a:ext uri="{FF2B5EF4-FFF2-40B4-BE49-F238E27FC236}">
                <a16:creationId xmlns:a16="http://schemas.microsoft.com/office/drawing/2014/main" id="{D5B81BD0-F684-4814-95C8-B37CC52048D2}"/>
              </a:ext>
            </a:extLst>
          </p:cNvPr>
          <p:cNvSpPr>
            <a:spLocks noGrp="1"/>
          </p:cNvSpPr>
          <p:nvPr>
            <p:ph idx="1"/>
          </p:nvPr>
        </p:nvSpPr>
        <p:spPr/>
        <p:txBody>
          <a:bodyPr/>
          <a:lstStyle/>
          <a:p>
            <a:pPr marL="0" indent="0">
              <a:buNone/>
            </a:pPr>
            <a:r>
              <a:rPr lang="de-DE" sz="3200" b="0" i="0" u="none" strike="noStrike" baseline="0" dirty="0">
                <a:solidFill>
                  <a:srgbClr val="000000"/>
                </a:solidFill>
              </a:rPr>
              <a:t>E81 	Die NIV kann zur Therapie der Dyspnoe mit ventilatorischer 	Insuffizienz eingesetzt werden, wenn medikamentöse 	Maßnahmen allein nicht ausreichend erscheinen und der 	Patient von einer NIV zur Reduktion von Dyspnoe profitiert. 	</a:t>
            </a:r>
            <a:r>
              <a:rPr lang="de-DE" sz="3200" b="0" i="0" u="none" strike="noStrike" baseline="0" dirty="0">
                <a:solidFill>
                  <a:srgbClr val="0070C0"/>
                </a:solidFill>
              </a:rPr>
              <a:t>Schwache Empfehlung, Evidenz C</a:t>
            </a:r>
          </a:p>
          <a:p>
            <a:endParaRPr lang="de-DE" dirty="0"/>
          </a:p>
        </p:txBody>
      </p:sp>
    </p:spTree>
    <p:extLst>
      <p:ext uri="{BB962C8B-B14F-4D97-AF65-F5344CB8AC3E}">
        <p14:creationId xmlns:p14="http://schemas.microsoft.com/office/powerpoint/2010/main" val="21043942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9D56EC-CAF3-4FE2-BFCF-206E8014CA91}"/>
              </a:ext>
            </a:extLst>
          </p:cNvPr>
          <p:cNvSpPr>
            <a:spLocks noGrp="1"/>
          </p:cNvSpPr>
          <p:nvPr>
            <p:ph type="title"/>
          </p:nvPr>
        </p:nvSpPr>
        <p:spPr/>
        <p:txBody>
          <a:bodyPr/>
          <a:lstStyle/>
          <a:p>
            <a:r>
              <a:rPr lang="de-DE" dirty="0"/>
              <a:t>High-Flow-Therapie</a:t>
            </a:r>
          </a:p>
        </p:txBody>
      </p:sp>
      <p:sp>
        <p:nvSpPr>
          <p:cNvPr id="3" name="Inhaltsplatzhalter 2">
            <a:extLst>
              <a:ext uri="{FF2B5EF4-FFF2-40B4-BE49-F238E27FC236}">
                <a16:creationId xmlns:a16="http://schemas.microsoft.com/office/drawing/2014/main" id="{092BBA6D-79C4-439D-A41A-445D8A7C255C}"/>
              </a:ext>
            </a:extLst>
          </p:cNvPr>
          <p:cNvSpPr>
            <a:spLocks noGrp="1"/>
          </p:cNvSpPr>
          <p:nvPr>
            <p:ph idx="1"/>
          </p:nvPr>
        </p:nvSpPr>
        <p:spPr/>
        <p:txBody>
          <a:bodyPr/>
          <a:lstStyle/>
          <a:p>
            <a:pPr marL="0" indent="0">
              <a:buNone/>
            </a:pPr>
            <a:r>
              <a:rPr lang="de-DE" sz="3200" b="0" i="0" u="none" strike="noStrike" baseline="0" dirty="0">
                <a:solidFill>
                  <a:srgbClr val="000000"/>
                </a:solidFill>
              </a:rPr>
              <a:t>E82 	Eine High-Flow-Therapie kann zur Therapie der Dyspnoe bei 	respiratorischer Insuffizienz angeboten werden, wenn 	medikamentöse Maßnahmen allein nicht ausreichend 	erscheinen und der Patient von einer High-Flow-Therapie 	zur Reduktion von Dyspnoe profitiert. </a:t>
            </a:r>
          </a:p>
          <a:p>
            <a:pPr marL="0" indent="0">
              <a:buNone/>
            </a:pPr>
            <a:r>
              <a:rPr lang="de-DE" dirty="0">
                <a:solidFill>
                  <a:srgbClr val="000000"/>
                </a:solidFill>
              </a:rPr>
              <a:t>	</a:t>
            </a:r>
            <a:r>
              <a:rPr lang="de-DE" sz="3200" b="0" i="0" u="none" strike="noStrike" baseline="0" dirty="0">
                <a:solidFill>
                  <a:srgbClr val="0070C0"/>
                </a:solidFill>
              </a:rPr>
              <a:t>Schwache Empfehlung, Evidenz C </a:t>
            </a:r>
          </a:p>
          <a:p>
            <a:endParaRPr lang="de-DE" dirty="0"/>
          </a:p>
        </p:txBody>
      </p:sp>
    </p:spTree>
    <p:extLst>
      <p:ext uri="{BB962C8B-B14F-4D97-AF65-F5344CB8AC3E}">
        <p14:creationId xmlns:p14="http://schemas.microsoft.com/office/powerpoint/2010/main" val="317235113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7BBD3F-C86D-464A-8859-B8A8203C5733}"/>
              </a:ext>
            </a:extLst>
          </p:cNvPr>
          <p:cNvSpPr>
            <a:spLocks noGrp="1"/>
          </p:cNvSpPr>
          <p:nvPr>
            <p:ph type="title"/>
          </p:nvPr>
        </p:nvSpPr>
        <p:spPr/>
        <p:txBody>
          <a:bodyPr/>
          <a:lstStyle/>
          <a:p>
            <a:r>
              <a:rPr lang="de-DE" dirty="0"/>
              <a:t>unheilbare Grunderkrankung </a:t>
            </a:r>
          </a:p>
        </p:txBody>
      </p:sp>
      <p:sp>
        <p:nvSpPr>
          <p:cNvPr id="3" name="Inhaltsplatzhalter 2">
            <a:extLst>
              <a:ext uri="{FF2B5EF4-FFF2-40B4-BE49-F238E27FC236}">
                <a16:creationId xmlns:a16="http://schemas.microsoft.com/office/drawing/2014/main" id="{60F7EC31-2B6F-49F3-8571-4DE54FECE8BD}"/>
              </a:ext>
            </a:extLst>
          </p:cNvPr>
          <p:cNvSpPr>
            <a:spLocks noGrp="1"/>
          </p:cNvSpPr>
          <p:nvPr>
            <p:ph idx="1"/>
          </p:nvPr>
        </p:nvSpPr>
        <p:spPr/>
        <p:txBody>
          <a:bodyPr/>
          <a:lstStyle/>
          <a:p>
            <a:pPr marL="0" indent="0">
              <a:buNone/>
            </a:pPr>
            <a:r>
              <a:rPr lang="de-DE" sz="3200" b="0" i="0" u="none" strike="noStrike" baseline="0" dirty="0">
                <a:solidFill>
                  <a:srgbClr val="000000"/>
                </a:solidFill>
                <a:latin typeface="Arial" panose="020B0604020202020204" pitchFamily="34" charset="0"/>
              </a:rPr>
              <a:t>E83 	Bei unheilbarer Grunderkrankung und deutlich 	begrenzter Prognose kann auf eine antimikrobielle 	Therapie verzichtet werden, wenn hierdurch die 	Symptomlast nicht gemindert werden kann. </a:t>
            </a:r>
          </a:p>
          <a:p>
            <a:pPr marL="0" indent="0">
              <a:buNone/>
            </a:pPr>
            <a:r>
              <a:rPr lang="de-DE" dirty="0">
                <a:solidFill>
                  <a:srgbClr val="000000"/>
                </a:solidFill>
                <a:latin typeface="Arial" panose="020B0604020202020204" pitchFamily="34" charset="0"/>
              </a:rPr>
              <a:t>	</a:t>
            </a:r>
            <a:r>
              <a:rPr lang="de-DE" sz="3200" b="0" i="0" u="none" strike="noStrike" baseline="0" dirty="0">
                <a:solidFill>
                  <a:srgbClr val="0070C0"/>
                </a:solidFill>
                <a:latin typeface="Arial" panose="020B0604020202020204" pitchFamily="34" charset="0"/>
              </a:rPr>
              <a:t>Schwache Empfehlung, Evidenz C </a:t>
            </a:r>
            <a:endParaRPr lang="de-DE" dirty="0">
              <a:solidFill>
                <a:srgbClr val="0070C0"/>
              </a:solidFill>
            </a:endParaRPr>
          </a:p>
          <a:p>
            <a:endParaRPr lang="de-DE" dirty="0"/>
          </a:p>
        </p:txBody>
      </p:sp>
    </p:spTree>
    <p:extLst>
      <p:ext uri="{BB962C8B-B14F-4D97-AF65-F5344CB8AC3E}">
        <p14:creationId xmlns:p14="http://schemas.microsoft.com/office/powerpoint/2010/main" val="28457090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5A4C36-014E-46D7-A114-CF3495BDA041}"/>
              </a:ext>
            </a:extLst>
          </p:cNvPr>
          <p:cNvSpPr>
            <a:spLocks noGrp="1"/>
          </p:cNvSpPr>
          <p:nvPr>
            <p:ph type="title"/>
          </p:nvPr>
        </p:nvSpPr>
        <p:spPr/>
        <p:txBody>
          <a:bodyPr/>
          <a:lstStyle/>
          <a:p>
            <a:r>
              <a:rPr lang="de-DE" dirty="0"/>
              <a:t>Qualitätssicherung</a:t>
            </a:r>
          </a:p>
        </p:txBody>
      </p:sp>
      <p:sp>
        <p:nvSpPr>
          <p:cNvPr id="3" name="Inhaltsplatzhalter 2">
            <a:extLst>
              <a:ext uri="{FF2B5EF4-FFF2-40B4-BE49-F238E27FC236}">
                <a16:creationId xmlns:a16="http://schemas.microsoft.com/office/drawing/2014/main" id="{725267B9-1CB8-4551-8040-81D4D22F7CFC}"/>
              </a:ext>
            </a:extLst>
          </p:cNvPr>
          <p:cNvSpPr>
            <a:spLocks noGrp="1"/>
          </p:cNvSpPr>
          <p:nvPr>
            <p:ph idx="1"/>
          </p:nvPr>
        </p:nvSpPr>
        <p:spPr>
          <a:xfrm>
            <a:off x="609600" y="1703440"/>
            <a:ext cx="10972800" cy="4793932"/>
          </a:xfrm>
        </p:spPr>
        <p:txBody>
          <a:bodyPr/>
          <a:lstStyle/>
          <a:p>
            <a:pPr marL="0" indent="0">
              <a:buNone/>
            </a:pPr>
            <a:r>
              <a:rPr lang="de-DE" dirty="0"/>
              <a:t>E84 	Es sollte ein Bündel für die Behandlung der ambulant 	erworbenen Pneumonie formuliert, implementiert und 	regelmäßig auditiert werden. </a:t>
            </a:r>
          </a:p>
          <a:p>
            <a:pPr marL="0" indent="0">
              <a:buNone/>
            </a:pPr>
            <a:r>
              <a:rPr lang="de-DE" dirty="0"/>
              <a:t>	</a:t>
            </a:r>
            <a:r>
              <a:rPr lang="de-DE" dirty="0">
                <a:solidFill>
                  <a:srgbClr val="0070C0"/>
                </a:solidFill>
              </a:rPr>
              <a:t>Moderate Empfehlung, Evidenz B</a:t>
            </a:r>
          </a:p>
          <a:p>
            <a:pPr marL="0" indent="0">
              <a:buNone/>
            </a:pPr>
            <a:r>
              <a:rPr lang="de-DE" dirty="0"/>
              <a:t>E85 	Der Fokus der Qualitätssicherung der hospitalisierten 	Patienten mit ambulant erworbener Pneumonie sollte auf 	der Letalitätsrate von Patienten mit Pneumonie plus Sepsis 	liegen. </a:t>
            </a:r>
          </a:p>
          <a:p>
            <a:pPr marL="0" indent="0">
              <a:buNone/>
            </a:pPr>
            <a:r>
              <a:rPr lang="de-DE" dirty="0"/>
              <a:t>	</a:t>
            </a:r>
            <a:r>
              <a:rPr lang="de-DE" dirty="0">
                <a:solidFill>
                  <a:srgbClr val="0070C0"/>
                </a:solidFill>
              </a:rPr>
              <a:t>Moderate Empfehlung, Evidenz B</a:t>
            </a:r>
          </a:p>
        </p:txBody>
      </p:sp>
    </p:spTree>
    <p:extLst>
      <p:ext uri="{BB962C8B-B14F-4D97-AF65-F5344CB8AC3E}">
        <p14:creationId xmlns:p14="http://schemas.microsoft.com/office/powerpoint/2010/main" val="214594944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2AB1D6-DBED-48E1-B946-855F9DAECF0E}"/>
              </a:ext>
            </a:extLst>
          </p:cNvPr>
          <p:cNvSpPr>
            <a:spLocks noGrp="1"/>
          </p:cNvSpPr>
          <p:nvPr>
            <p:ph type="title"/>
          </p:nvPr>
        </p:nvSpPr>
        <p:spPr/>
        <p:txBody>
          <a:bodyPr/>
          <a:lstStyle/>
          <a:p>
            <a:r>
              <a:rPr lang="de-DE" dirty="0"/>
              <a:t>Qualitätssicherung</a:t>
            </a:r>
          </a:p>
        </p:txBody>
      </p:sp>
      <p:sp>
        <p:nvSpPr>
          <p:cNvPr id="3" name="Inhaltsplatzhalter 2">
            <a:extLst>
              <a:ext uri="{FF2B5EF4-FFF2-40B4-BE49-F238E27FC236}">
                <a16:creationId xmlns:a16="http://schemas.microsoft.com/office/drawing/2014/main" id="{E16C5387-3D1A-43FF-B335-25131AEF239A}"/>
              </a:ext>
            </a:extLst>
          </p:cNvPr>
          <p:cNvSpPr>
            <a:spLocks noGrp="1"/>
          </p:cNvSpPr>
          <p:nvPr>
            <p:ph idx="1"/>
          </p:nvPr>
        </p:nvSpPr>
        <p:spPr/>
        <p:txBody>
          <a:bodyPr/>
          <a:lstStyle/>
          <a:p>
            <a:pPr marL="0" indent="0">
              <a:buNone/>
            </a:pPr>
            <a:r>
              <a:rPr lang="de-DE" dirty="0"/>
              <a:t>E86 	Der Anteil der beatmeten an den im Krankenhaus 	verstorbenen Patienten mit ambulant erworbener 	Pneumonie sollte zusätzlich überprüft werden. </a:t>
            </a:r>
          </a:p>
          <a:p>
            <a:pPr marL="0" indent="0">
              <a:buNone/>
            </a:pPr>
            <a:r>
              <a:rPr lang="de-DE" dirty="0"/>
              <a:t>	</a:t>
            </a:r>
            <a:r>
              <a:rPr lang="de-DE" dirty="0">
                <a:solidFill>
                  <a:srgbClr val="0070C0"/>
                </a:solidFill>
              </a:rPr>
              <a:t>Moderate Empfehlung, Evidenz B</a:t>
            </a:r>
          </a:p>
          <a:p>
            <a:endParaRPr lang="de-DE" dirty="0"/>
          </a:p>
        </p:txBody>
      </p:sp>
    </p:spTree>
    <p:extLst>
      <p:ext uri="{BB962C8B-B14F-4D97-AF65-F5344CB8AC3E}">
        <p14:creationId xmlns:p14="http://schemas.microsoft.com/office/powerpoint/2010/main" val="153556866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52A2B9-8AC9-4DEF-961D-053663048D03}"/>
              </a:ext>
            </a:extLst>
          </p:cNvPr>
          <p:cNvSpPr>
            <a:spLocks noGrp="1"/>
          </p:cNvSpPr>
          <p:nvPr>
            <p:ph type="title"/>
          </p:nvPr>
        </p:nvSpPr>
        <p:spPr/>
        <p:txBody>
          <a:bodyPr>
            <a:normAutofit fontScale="90000"/>
          </a:bodyPr>
          <a:lstStyle/>
          <a:p>
            <a:r>
              <a:rPr lang="de-DE" dirty="0"/>
              <a:t>Mögliche Endpunkte einer Prozess- und Ergebnisqualität</a:t>
            </a:r>
          </a:p>
        </p:txBody>
      </p:sp>
      <p:sp>
        <p:nvSpPr>
          <p:cNvPr id="3" name="Inhaltsplatzhalter 2">
            <a:extLst>
              <a:ext uri="{FF2B5EF4-FFF2-40B4-BE49-F238E27FC236}">
                <a16:creationId xmlns:a16="http://schemas.microsoft.com/office/drawing/2014/main" id="{6047BBE2-D3C3-42E5-900A-70C87D23843A}"/>
              </a:ext>
            </a:extLst>
          </p:cNvPr>
          <p:cNvSpPr>
            <a:spLocks noGrp="1"/>
          </p:cNvSpPr>
          <p:nvPr>
            <p:ph idx="1"/>
          </p:nvPr>
        </p:nvSpPr>
        <p:spPr>
          <a:xfrm>
            <a:off x="1305232" y="2030401"/>
            <a:ext cx="10277168" cy="4525963"/>
          </a:xfrm>
        </p:spPr>
        <p:txBody>
          <a:bodyPr/>
          <a:lstStyle/>
          <a:p>
            <a:pPr algn="l"/>
            <a:endParaRPr lang="de-DE" sz="1800" b="0" i="0" u="none" strike="noStrike" baseline="0" dirty="0">
              <a:solidFill>
                <a:srgbClr val="000000"/>
              </a:solidFill>
              <a:latin typeface="Arial" panose="020B0604020202020204" pitchFamily="34" charset="0"/>
            </a:endParaRPr>
          </a:p>
          <a:p>
            <a:pPr marL="715963" indent="-715963">
              <a:tabLst>
                <a:tab pos="715963" algn="l"/>
              </a:tabLst>
            </a:pPr>
            <a:r>
              <a:rPr lang="de-DE" sz="3600" b="0" i="0" u="none" strike="noStrike" baseline="0" dirty="0">
                <a:solidFill>
                  <a:srgbClr val="000000"/>
                </a:solidFill>
              </a:rPr>
              <a:t>Krankenhaus- oder 30-Tage-Letalität </a:t>
            </a:r>
          </a:p>
          <a:p>
            <a:pPr marL="715963" indent="-715963">
              <a:tabLst>
                <a:tab pos="715963" algn="l"/>
              </a:tabLst>
            </a:pPr>
            <a:r>
              <a:rPr lang="de-DE" sz="3600" b="0" i="0" u="none" strike="noStrike" baseline="0" dirty="0">
                <a:solidFill>
                  <a:srgbClr val="000000"/>
                </a:solidFill>
              </a:rPr>
              <a:t>stationäre Wiederaufnahmerate</a:t>
            </a:r>
          </a:p>
          <a:p>
            <a:pPr marL="715963" indent="-715963">
              <a:tabLst>
                <a:tab pos="715963" algn="l"/>
              </a:tabLst>
            </a:pPr>
            <a:r>
              <a:rPr lang="de-DE" sz="3600" b="0" i="0" u="none" strike="noStrike" baseline="0" dirty="0">
                <a:solidFill>
                  <a:srgbClr val="000000"/>
                </a:solidFill>
              </a:rPr>
              <a:t>stationäre Behandlungsdauer</a:t>
            </a:r>
          </a:p>
          <a:p>
            <a:pPr marL="715963" indent="-715963">
              <a:tabLst>
                <a:tab pos="715963" algn="l"/>
              </a:tabLst>
            </a:pPr>
            <a:r>
              <a:rPr lang="de-DE" sz="3600" b="0" i="0" u="none" strike="noStrike" baseline="0" dirty="0">
                <a:solidFill>
                  <a:srgbClr val="000000"/>
                </a:solidFill>
              </a:rPr>
              <a:t>Zeit bis zur klinischen Stabilität</a:t>
            </a:r>
          </a:p>
          <a:p>
            <a:endParaRPr lang="de-DE" dirty="0"/>
          </a:p>
        </p:txBody>
      </p:sp>
    </p:spTree>
    <p:extLst>
      <p:ext uri="{BB962C8B-B14F-4D97-AF65-F5344CB8AC3E}">
        <p14:creationId xmlns:p14="http://schemas.microsoft.com/office/powerpoint/2010/main" val="4148958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4A6692-9E08-499D-9143-DA970BCF26FA}"/>
              </a:ext>
            </a:extLst>
          </p:cNvPr>
          <p:cNvSpPr>
            <a:spLocks noGrp="1"/>
          </p:cNvSpPr>
          <p:nvPr>
            <p:ph type="title"/>
          </p:nvPr>
        </p:nvSpPr>
        <p:spPr/>
        <p:txBody>
          <a:bodyPr/>
          <a:lstStyle/>
          <a:p>
            <a:r>
              <a:rPr lang="de-DE" dirty="0"/>
              <a:t>Klinische Untersuchungsbefunde</a:t>
            </a:r>
          </a:p>
        </p:txBody>
      </p:sp>
      <p:sp>
        <p:nvSpPr>
          <p:cNvPr id="3" name="Inhaltsplatzhalter 2">
            <a:extLst>
              <a:ext uri="{FF2B5EF4-FFF2-40B4-BE49-F238E27FC236}">
                <a16:creationId xmlns:a16="http://schemas.microsoft.com/office/drawing/2014/main" id="{38373156-EE0C-40EC-93A0-6656006000A6}"/>
              </a:ext>
            </a:extLst>
          </p:cNvPr>
          <p:cNvSpPr>
            <a:spLocks noGrp="1"/>
          </p:cNvSpPr>
          <p:nvPr>
            <p:ph idx="1"/>
          </p:nvPr>
        </p:nvSpPr>
        <p:spPr/>
        <p:txBody>
          <a:bodyPr/>
          <a:lstStyle/>
          <a:p>
            <a:r>
              <a:rPr lang="de-DE" dirty="0"/>
              <a:t>Dyspnoe mit erhöhter Atemfrequenz (Inspektion)</a:t>
            </a:r>
          </a:p>
          <a:p>
            <a:r>
              <a:rPr lang="de-DE" dirty="0"/>
              <a:t>Tachykardie (Puls), ggf. arterielle Hypotonie</a:t>
            </a:r>
          </a:p>
          <a:p>
            <a:r>
              <a:rPr lang="de-DE" dirty="0"/>
              <a:t>ggf. abgeschwächter Klopfschall über dem Thorax bei Infiltrationen und/oder einem parapneumonischen Pleuraerguss (Perkussion)</a:t>
            </a:r>
          </a:p>
          <a:p>
            <a:r>
              <a:rPr lang="de-DE" dirty="0"/>
              <a:t>inspiratorische Rasselgeräusche bzw. Bronchialatmen (Auskultation)</a:t>
            </a:r>
          </a:p>
        </p:txBody>
      </p:sp>
    </p:spTree>
    <p:extLst>
      <p:ext uri="{BB962C8B-B14F-4D97-AF65-F5344CB8AC3E}">
        <p14:creationId xmlns:p14="http://schemas.microsoft.com/office/powerpoint/2010/main" val="171095631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E84959-7F68-4E90-B1CC-A5580458A92D}"/>
              </a:ext>
            </a:extLst>
          </p:cNvPr>
          <p:cNvSpPr>
            <a:spLocks noGrp="1"/>
          </p:cNvSpPr>
          <p:nvPr>
            <p:ph type="title"/>
          </p:nvPr>
        </p:nvSpPr>
        <p:spPr/>
        <p:txBody>
          <a:bodyPr>
            <a:normAutofit fontScale="90000"/>
          </a:bodyPr>
          <a:lstStyle/>
          <a:p>
            <a:r>
              <a:rPr lang="de-DE" dirty="0"/>
              <a:t>Bündel in der Behandlung der ambulant erworbenen Pneumonie I</a:t>
            </a:r>
          </a:p>
        </p:txBody>
      </p:sp>
      <p:sp>
        <p:nvSpPr>
          <p:cNvPr id="3" name="Inhaltsplatzhalter 2">
            <a:extLst>
              <a:ext uri="{FF2B5EF4-FFF2-40B4-BE49-F238E27FC236}">
                <a16:creationId xmlns:a16="http://schemas.microsoft.com/office/drawing/2014/main" id="{293A257A-6A74-454F-9803-2B4A0C0945BD}"/>
              </a:ext>
            </a:extLst>
          </p:cNvPr>
          <p:cNvSpPr>
            <a:spLocks noGrp="1"/>
          </p:cNvSpPr>
          <p:nvPr>
            <p:ph idx="1"/>
          </p:nvPr>
        </p:nvSpPr>
        <p:spPr>
          <a:xfrm>
            <a:off x="609600" y="1897665"/>
            <a:ext cx="10972800" cy="4525963"/>
          </a:xfrm>
        </p:spPr>
        <p:txBody>
          <a:bodyPr/>
          <a:lstStyle/>
          <a:p>
            <a:r>
              <a:rPr lang="de-DE" sz="2400" b="0" i="0" u="none" strike="noStrike" baseline="0" dirty="0">
                <a:solidFill>
                  <a:srgbClr val="000000"/>
                </a:solidFill>
              </a:rPr>
              <a:t>CRB-65 als Instrument der Schweregradbestimmung </a:t>
            </a:r>
          </a:p>
          <a:p>
            <a:r>
              <a:rPr lang="de-DE" sz="2400" b="0" i="0" u="none" strike="noStrike" baseline="0" dirty="0">
                <a:solidFill>
                  <a:srgbClr val="000000"/>
                </a:solidFill>
              </a:rPr>
              <a:t>mindestens einmal tägliche Bestimmung der Vitalparameter Atemfrequenz, Blutdruck, Puls, Temperatur sowie der Sauerstoffsättigung bei allen hospitalisierten Patienten mit Schweregradkriterien (nach CRB-65 bzw. IDSA/ATS) </a:t>
            </a:r>
          </a:p>
          <a:p>
            <a:r>
              <a:rPr lang="de-DE" sz="2400" b="0" i="0" u="none" strike="noStrike" baseline="0" dirty="0">
                <a:solidFill>
                  <a:srgbClr val="000000"/>
                </a:solidFill>
              </a:rPr>
              <a:t>Formulierung eines lokalen Kurz-Standards der antimikrobiellen Therapie entsprechend der vorliegenden Leitlinie </a:t>
            </a:r>
          </a:p>
          <a:p>
            <a:r>
              <a:rPr lang="de-DE" sz="2400" b="0" i="0" u="none" strike="noStrike" baseline="0" dirty="0">
                <a:solidFill>
                  <a:srgbClr val="000000"/>
                </a:solidFill>
              </a:rPr>
              <a:t>initiale Kombinationstherapie </a:t>
            </a:r>
            <a:r>
              <a:rPr lang="el-GR" sz="2400" b="0" i="0" u="none" strike="noStrike" baseline="0" dirty="0">
                <a:solidFill>
                  <a:srgbClr val="000000"/>
                </a:solidFill>
              </a:rPr>
              <a:t>β-</a:t>
            </a:r>
            <a:r>
              <a:rPr lang="de-DE" sz="2400" b="0" i="0" u="none" strike="noStrike" baseline="0" dirty="0">
                <a:solidFill>
                  <a:srgbClr val="000000"/>
                </a:solidFill>
              </a:rPr>
              <a:t>Laktam/</a:t>
            </a:r>
            <a:r>
              <a:rPr lang="de-DE" sz="2400" b="0" i="0" u="none" strike="noStrike" baseline="0" dirty="0" err="1">
                <a:solidFill>
                  <a:srgbClr val="000000"/>
                </a:solidFill>
              </a:rPr>
              <a:t>Makrolid</a:t>
            </a:r>
            <a:r>
              <a:rPr lang="de-DE" sz="2400" b="0" i="0" u="none" strike="noStrike" baseline="0" dirty="0">
                <a:solidFill>
                  <a:srgbClr val="000000"/>
                </a:solidFill>
              </a:rPr>
              <a:t> bei Patienten mit schwerer ambulant erworbener Pneumonie </a:t>
            </a:r>
          </a:p>
          <a:p>
            <a:r>
              <a:rPr lang="de-DE" sz="2400" b="0" i="0" u="none" strike="noStrike" baseline="0" dirty="0">
                <a:solidFill>
                  <a:srgbClr val="000000"/>
                </a:solidFill>
              </a:rPr>
              <a:t>Gabe der antimikrobiellen Therapie binnen 8 Stunden (bei Patienten mit schwerer Pneumonie bzw. schwerer Sepsis/septischem Schock möglichst binnen einer Stunde) </a:t>
            </a:r>
          </a:p>
          <a:p>
            <a:endParaRPr lang="de-DE" dirty="0"/>
          </a:p>
        </p:txBody>
      </p:sp>
    </p:spTree>
    <p:extLst>
      <p:ext uri="{BB962C8B-B14F-4D97-AF65-F5344CB8AC3E}">
        <p14:creationId xmlns:p14="http://schemas.microsoft.com/office/powerpoint/2010/main" val="9367955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C00BD1-61A0-4358-9B2D-D6EFAA449C19}"/>
              </a:ext>
            </a:extLst>
          </p:cNvPr>
          <p:cNvSpPr>
            <a:spLocks noGrp="1"/>
          </p:cNvSpPr>
          <p:nvPr>
            <p:ph type="title"/>
          </p:nvPr>
        </p:nvSpPr>
        <p:spPr/>
        <p:txBody>
          <a:bodyPr>
            <a:normAutofit fontScale="90000"/>
          </a:bodyPr>
          <a:lstStyle/>
          <a:p>
            <a:r>
              <a:rPr lang="de-DE" dirty="0"/>
              <a:t>Bündel in der Behandlung der ambulant erworbenen Pneumonie II</a:t>
            </a:r>
          </a:p>
        </p:txBody>
      </p:sp>
      <p:sp>
        <p:nvSpPr>
          <p:cNvPr id="3" name="Inhaltsplatzhalter 2">
            <a:extLst>
              <a:ext uri="{FF2B5EF4-FFF2-40B4-BE49-F238E27FC236}">
                <a16:creationId xmlns:a16="http://schemas.microsoft.com/office/drawing/2014/main" id="{CC71CF2E-DB9D-4CBB-9BEC-04363FAC8B32}"/>
              </a:ext>
            </a:extLst>
          </p:cNvPr>
          <p:cNvSpPr>
            <a:spLocks noGrp="1"/>
          </p:cNvSpPr>
          <p:nvPr>
            <p:ph idx="1"/>
          </p:nvPr>
        </p:nvSpPr>
        <p:spPr>
          <a:xfrm>
            <a:off x="609600" y="1697037"/>
            <a:ext cx="10972800" cy="4917615"/>
          </a:xfrm>
        </p:spPr>
        <p:txBody>
          <a:bodyPr/>
          <a:lstStyle/>
          <a:p>
            <a:r>
              <a:rPr lang="de-DE" sz="2700" b="0" i="0" u="none" strike="noStrike" baseline="0" dirty="0">
                <a:solidFill>
                  <a:srgbClr val="000000"/>
                </a:solidFill>
              </a:rPr>
              <a:t>rasche Flüssigkeitstherapie, Ausgleich einer Elektrolytstörung und Hyperglykämie, Thromboseprophylaxe, Evaluation instabiler Komorbiditäten v. a. kardialer Art </a:t>
            </a:r>
          </a:p>
          <a:p>
            <a:r>
              <a:rPr lang="de-DE" sz="2700" b="0" i="0" u="none" strike="noStrike" baseline="0" dirty="0">
                <a:solidFill>
                  <a:srgbClr val="000000"/>
                </a:solidFill>
              </a:rPr>
              <a:t>tägliche Bestimmung der Stabilitätskriterien und Verlaufskontrolle des CRP oder PCT innerhalb von 3 – 4 Tagen nach Beginn der antimikrobiellen Therapie zur Überprüfung des Therapieansprechens bei stationären Patienten </a:t>
            </a:r>
          </a:p>
          <a:p>
            <a:r>
              <a:rPr lang="de-DE" sz="2700" b="0" i="0" u="none" strike="noStrike" baseline="0" dirty="0">
                <a:solidFill>
                  <a:srgbClr val="000000"/>
                </a:solidFill>
              </a:rPr>
              <a:t>Protokoll zur Sequenztherapie und Beendigung der antimikrobiellen Therapie; z. B. prospektive Anordnung der Therapiedauer und -applikation in der Kurve </a:t>
            </a:r>
          </a:p>
          <a:p>
            <a:r>
              <a:rPr lang="de-DE" sz="2700" b="0" i="0" u="none" strike="noStrike" baseline="0" dirty="0">
                <a:solidFill>
                  <a:srgbClr val="000000"/>
                </a:solidFill>
              </a:rPr>
              <a:t>Suche nach Risikofaktoren für kardiovaskuläre Erkrankung </a:t>
            </a:r>
          </a:p>
          <a:p>
            <a:endParaRPr lang="de-DE" dirty="0"/>
          </a:p>
        </p:txBody>
      </p:sp>
    </p:spTree>
    <p:extLst>
      <p:ext uri="{BB962C8B-B14F-4D97-AF65-F5344CB8AC3E}">
        <p14:creationId xmlns:p14="http://schemas.microsoft.com/office/powerpoint/2010/main" val="32332708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8116C9-3F35-43EF-A658-765790ABB02C}"/>
              </a:ext>
            </a:extLst>
          </p:cNvPr>
          <p:cNvSpPr>
            <a:spLocks noGrp="1"/>
          </p:cNvSpPr>
          <p:nvPr>
            <p:ph type="title"/>
          </p:nvPr>
        </p:nvSpPr>
        <p:spPr/>
        <p:txBody>
          <a:bodyPr/>
          <a:lstStyle/>
          <a:p>
            <a:r>
              <a:rPr lang="de-DE" dirty="0"/>
              <a:t>Klinische Diagnostik</a:t>
            </a:r>
          </a:p>
        </p:txBody>
      </p:sp>
      <p:sp>
        <p:nvSpPr>
          <p:cNvPr id="3" name="Inhaltsplatzhalter 2">
            <a:extLst>
              <a:ext uri="{FF2B5EF4-FFF2-40B4-BE49-F238E27FC236}">
                <a16:creationId xmlns:a16="http://schemas.microsoft.com/office/drawing/2014/main" id="{6B9437F6-BCCD-4D68-B57C-124E4FA762A7}"/>
              </a:ext>
            </a:extLst>
          </p:cNvPr>
          <p:cNvSpPr>
            <a:spLocks noGrp="1"/>
          </p:cNvSpPr>
          <p:nvPr>
            <p:ph idx="1"/>
          </p:nvPr>
        </p:nvSpPr>
        <p:spPr>
          <a:xfrm>
            <a:off x="609600" y="1640911"/>
            <a:ext cx="10972800" cy="4915454"/>
          </a:xfrm>
        </p:spPr>
        <p:txBody>
          <a:bodyPr/>
          <a:lstStyle/>
          <a:p>
            <a:pPr>
              <a:spcBef>
                <a:spcPts val="0"/>
              </a:spcBef>
              <a:spcAft>
                <a:spcPts val="600"/>
              </a:spcAft>
            </a:pPr>
            <a:r>
              <a:rPr lang="de-DE" dirty="0"/>
              <a:t>Die beschriebenen Symptome sind nicht spezifisch für die Abgrenzung einer ambulant erworbenen Pneumonie von anderen unteren Atemwegsinfektionen.</a:t>
            </a:r>
          </a:p>
          <a:p>
            <a:pPr>
              <a:spcBef>
                <a:spcPts val="0"/>
              </a:spcBef>
              <a:spcAft>
                <a:spcPts val="600"/>
              </a:spcAft>
            </a:pPr>
            <a:r>
              <a:rPr lang="de-DE" dirty="0"/>
              <a:t>Die klinische Untersuchung hat einen hohen negativen prädiktiven Wert*. </a:t>
            </a:r>
          </a:p>
          <a:p>
            <a:pPr>
              <a:spcBef>
                <a:spcPts val="0"/>
              </a:spcBef>
              <a:spcAft>
                <a:spcPts val="600"/>
              </a:spcAft>
            </a:pPr>
            <a:r>
              <a:rPr lang="de-DE" dirty="0"/>
              <a:t>Mit steigendem Lebensalter präsentieren sich Patienten mit Pneumonie zunehmend oligosymptomatisch.</a:t>
            </a:r>
          </a:p>
          <a:p>
            <a:pPr>
              <a:spcBef>
                <a:spcPts val="0"/>
              </a:spcBef>
              <a:spcAft>
                <a:spcPts val="600"/>
              </a:spcAft>
            </a:pPr>
            <a:r>
              <a:rPr lang="de-DE" dirty="0"/>
              <a:t>Der klinische „Eindruck“ ist weiterhin der beste Prädiktor einer Pneumonie.</a:t>
            </a:r>
          </a:p>
          <a:p>
            <a:endParaRPr lang="de-DE" dirty="0"/>
          </a:p>
        </p:txBody>
      </p:sp>
    </p:spTree>
    <p:extLst>
      <p:ext uri="{BB962C8B-B14F-4D97-AF65-F5344CB8AC3E}">
        <p14:creationId xmlns:p14="http://schemas.microsoft.com/office/powerpoint/2010/main" val="767798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DEE5E1-7A77-4EF3-81F2-6897AD0DB9E4}"/>
              </a:ext>
            </a:extLst>
          </p:cNvPr>
          <p:cNvSpPr>
            <a:spLocks noGrp="1"/>
          </p:cNvSpPr>
          <p:nvPr>
            <p:ph type="title"/>
          </p:nvPr>
        </p:nvSpPr>
        <p:spPr/>
        <p:txBody>
          <a:bodyPr>
            <a:normAutofit/>
          </a:bodyPr>
          <a:lstStyle/>
          <a:p>
            <a:r>
              <a:rPr lang="de-DE" dirty="0"/>
              <a:t>*Negativer prädiktiver Wert (NPV)</a:t>
            </a:r>
          </a:p>
        </p:txBody>
      </p:sp>
      <p:sp>
        <p:nvSpPr>
          <p:cNvPr id="3" name="Inhaltsplatzhalter 2">
            <a:extLst>
              <a:ext uri="{FF2B5EF4-FFF2-40B4-BE49-F238E27FC236}">
                <a16:creationId xmlns:a16="http://schemas.microsoft.com/office/drawing/2014/main" id="{0DD95853-5EEA-49A1-B173-CFC7AA8B9658}"/>
              </a:ext>
            </a:extLst>
          </p:cNvPr>
          <p:cNvSpPr>
            <a:spLocks noGrp="1"/>
          </p:cNvSpPr>
          <p:nvPr>
            <p:ph idx="1"/>
          </p:nvPr>
        </p:nvSpPr>
        <p:spPr>
          <a:xfrm>
            <a:off x="609600" y="1898054"/>
            <a:ext cx="10972800" cy="4525963"/>
          </a:xfrm>
        </p:spPr>
        <p:txBody>
          <a:bodyPr/>
          <a:lstStyle/>
          <a:p>
            <a:r>
              <a:rPr lang="de-DE" dirty="0"/>
              <a:t>negativer Vorhersagewert</a:t>
            </a:r>
          </a:p>
          <a:p>
            <a:r>
              <a:rPr lang="de-DE" dirty="0"/>
              <a:t>engl.: negative </a:t>
            </a:r>
            <a:r>
              <a:rPr lang="de-DE" dirty="0" err="1"/>
              <a:t>predictive</a:t>
            </a:r>
            <a:r>
              <a:rPr lang="de-DE" dirty="0"/>
              <a:t> </a:t>
            </a:r>
            <a:r>
              <a:rPr lang="de-DE" dirty="0" err="1"/>
              <a:t>value</a:t>
            </a:r>
            <a:endParaRPr lang="de-DE" dirty="0"/>
          </a:p>
          <a:p>
            <a:r>
              <a:rPr lang="de-DE" dirty="0"/>
              <a:t>gibt an, wie viele Personen, bei denen ein medizinischer Test negativ ausgefallen ist, auch tatsächlich gesund sind. </a:t>
            </a:r>
          </a:p>
          <a:p>
            <a:r>
              <a:rPr lang="de-DE" dirty="0"/>
              <a:t>hängt von der Prävalenz einer Erkrankung in der Bevölkerung ab</a:t>
            </a:r>
          </a:p>
          <a:p>
            <a:r>
              <a:rPr lang="de-DE" dirty="0">
                <a:solidFill>
                  <a:srgbClr val="0070C0"/>
                </a:solidFill>
              </a:rPr>
              <a:t>NPV = Anzahl der richtig negativen/(Anzahl der richtig negativen + Anzahl der falsch negativen) </a:t>
            </a:r>
          </a:p>
        </p:txBody>
      </p:sp>
    </p:spTree>
    <p:extLst>
      <p:ext uri="{BB962C8B-B14F-4D97-AF65-F5344CB8AC3E}">
        <p14:creationId xmlns:p14="http://schemas.microsoft.com/office/powerpoint/2010/main" val="1684023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3E2ADF-3351-4C7E-9D6B-DE6EE80DA71A}"/>
              </a:ext>
            </a:extLst>
          </p:cNvPr>
          <p:cNvSpPr>
            <a:spLocks noGrp="1"/>
          </p:cNvSpPr>
          <p:nvPr>
            <p:ph type="title"/>
          </p:nvPr>
        </p:nvSpPr>
        <p:spPr/>
        <p:txBody>
          <a:bodyPr/>
          <a:lstStyle/>
          <a:p>
            <a:r>
              <a:rPr lang="de-DE" dirty="0"/>
              <a:t>Positiver prädiktiver Wert (PPV)</a:t>
            </a:r>
          </a:p>
        </p:txBody>
      </p:sp>
      <p:sp>
        <p:nvSpPr>
          <p:cNvPr id="3" name="Inhaltsplatzhalter 2">
            <a:extLst>
              <a:ext uri="{FF2B5EF4-FFF2-40B4-BE49-F238E27FC236}">
                <a16:creationId xmlns:a16="http://schemas.microsoft.com/office/drawing/2014/main" id="{8F397BCB-B0F6-4CEC-A377-92A0C7B02275}"/>
              </a:ext>
            </a:extLst>
          </p:cNvPr>
          <p:cNvSpPr>
            <a:spLocks noGrp="1"/>
          </p:cNvSpPr>
          <p:nvPr>
            <p:ph idx="1"/>
          </p:nvPr>
        </p:nvSpPr>
        <p:spPr/>
        <p:txBody>
          <a:bodyPr/>
          <a:lstStyle/>
          <a:p>
            <a:r>
              <a:rPr lang="de-DE" dirty="0"/>
              <a:t>positiver </a:t>
            </a:r>
            <a:r>
              <a:rPr lang="de-DE" b="1" dirty="0"/>
              <a:t>Vorhersagewert</a:t>
            </a:r>
          </a:p>
          <a:p>
            <a:r>
              <a:rPr lang="de-DE" dirty="0"/>
              <a:t>engl.: positive </a:t>
            </a:r>
            <a:r>
              <a:rPr lang="de-DE" dirty="0" err="1"/>
              <a:t>predictive</a:t>
            </a:r>
            <a:r>
              <a:rPr lang="de-DE" dirty="0"/>
              <a:t> </a:t>
            </a:r>
            <a:r>
              <a:rPr lang="de-DE" dirty="0" err="1"/>
              <a:t>value</a:t>
            </a:r>
            <a:endParaRPr lang="de-DE" dirty="0"/>
          </a:p>
          <a:p>
            <a:r>
              <a:rPr lang="de-DE" dirty="0"/>
              <a:t>gibt die Wahrscheinlichkeit an, wie viele Personen, bei denen ein medizinischer Test positiv ausgefallen ist, auch tatsächlich erkrankt sind (richtig=positiv).</a:t>
            </a:r>
          </a:p>
          <a:p>
            <a:r>
              <a:rPr lang="de-DE" dirty="0">
                <a:solidFill>
                  <a:srgbClr val="0070C0"/>
                </a:solidFill>
              </a:rPr>
              <a:t>PPV = Anzahl der richtig positiven/(Anzahl der richtig positiven + Anzahl der falsch positiven) </a:t>
            </a:r>
          </a:p>
        </p:txBody>
      </p:sp>
    </p:spTree>
    <p:extLst>
      <p:ext uri="{BB962C8B-B14F-4D97-AF65-F5344CB8AC3E}">
        <p14:creationId xmlns:p14="http://schemas.microsoft.com/office/powerpoint/2010/main" val="1636223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D8D81A-C04D-4D97-989A-46A02C498256}"/>
              </a:ext>
            </a:extLst>
          </p:cNvPr>
          <p:cNvSpPr>
            <a:spLocks noGrp="1"/>
          </p:cNvSpPr>
          <p:nvPr>
            <p:ph type="title"/>
          </p:nvPr>
        </p:nvSpPr>
        <p:spPr/>
        <p:txBody>
          <a:bodyPr/>
          <a:lstStyle/>
          <a:p>
            <a:r>
              <a:rPr lang="de-DE" dirty="0" err="1"/>
              <a:t>Röntgenthoraxaufnahme</a:t>
            </a:r>
            <a:endParaRPr lang="de-DE" dirty="0"/>
          </a:p>
        </p:txBody>
      </p:sp>
      <p:sp>
        <p:nvSpPr>
          <p:cNvPr id="3" name="Inhaltsplatzhalter 2">
            <a:extLst>
              <a:ext uri="{FF2B5EF4-FFF2-40B4-BE49-F238E27FC236}">
                <a16:creationId xmlns:a16="http://schemas.microsoft.com/office/drawing/2014/main" id="{F5E75E8C-C4BA-4541-9571-C28A4110B0C1}"/>
              </a:ext>
            </a:extLst>
          </p:cNvPr>
          <p:cNvSpPr>
            <a:spLocks noGrp="1"/>
          </p:cNvSpPr>
          <p:nvPr>
            <p:ph idx="1"/>
          </p:nvPr>
        </p:nvSpPr>
        <p:spPr>
          <a:xfrm>
            <a:off x="621368" y="1771722"/>
            <a:ext cx="10972800" cy="4525963"/>
          </a:xfrm>
        </p:spPr>
        <p:txBody>
          <a:bodyPr/>
          <a:lstStyle/>
          <a:p>
            <a:r>
              <a:rPr lang="de-DE" sz="2600" dirty="0"/>
              <a:t>Nachweis eines neu aufgetretenen Infiltrates</a:t>
            </a:r>
          </a:p>
          <a:p>
            <a:r>
              <a:rPr lang="de-DE" sz="2600" dirty="0"/>
              <a:t>Der radiologische Befund dient zur Erfassung:</a:t>
            </a:r>
          </a:p>
          <a:p>
            <a:pPr marL="896938" lvl="1" indent="-536575">
              <a:buFont typeface="Wingdings" panose="05000000000000000000" pitchFamily="2" charset="2"/>
              <a:buChar char="Ø"/>
            </a:pPr>
            <a:r>
              <a:rPr lang="de-DE" sz="2600" dirty="0"/>
              <a:t>der Befundausdehnung (mono-</a:t>
            </a:r>
            <a:r>
              <a:rPr lang="de-DE" sz="2600" dirty="0" err="1"/>
              <a:t>multilobär</a:t>
            </a:r>
            <a:r>
              <a:rPr lang="de-DE" sz="2600" dirty="0"/>
              <a:t>, uni-bilateral)</a:t>
            </a:r>
          </a:p>
          <a:p>
            <a:pPr marL="896938" lvl="1" indent="-536575">
              <a:buFont typeface="Wingdings" panose="05000000000000000000" pitchFamily="2" charset="2"/>
              <a:buChar char="Ø"/>
            </a:pPr>
            <a:r>
              <a:rPr lang="de-DE" sz="2600" dirty="0"/>
              <a:t>der Begleiterkrankungen (z. B. Herzinsuffizienz)</a:t>
            </a:r>
          </a:p>
          <a:p>
            <a:pPr marL="896938" lvl="1" indent="-536575">
              <a:buFont typeface="Wingdings" panose="05000000000000000000" pitchFamily="2" charset="2"/>
              <a:buChar char="Ø"/>
            </a:pPr>
            <a:r>
              <a:rPr lang="de-DE" sz="2600" dirty="0"/>
              <a:t>von Komplikationen (Pleuraerguss, Abszedierung)</a:t>
            </a:r>
          </a:p>
          <a:p>
            <a:pPr lvl="1"/>
            <a:endParaRPr lang="de-DE" sz="2600" dirty="0"/>
          </a:p>
          <a:p>
            <a:pPr marL="57150" indent="0">
              <a:buNone/>
            </a:pPr>
            <a:r>
              <a:rPr lang="de-DE" sz="2600" dirty="0">
                <a:solidFill>
                  <a:srgbClr val="0070C0"/>
                </a:solidFill>
              </a:rPr>
              <a:t>Die Durchführung einer Röntgenaufnahme &lt; 4 h nach Aufnahme ist mit einer schnelleren Fallfindung, einem verkürzten Zugang zu einer antimikrobiellen Therapie und einer kürzeren Verweildauer assoziiert.</a:t>
            </a:r>
          </a:p>
        </p:txBody>
      </p:sp>
    </p:spTree>
    <p:extLst>
      <p:ext uri="{BB962C8B-B14F-4D97-AF65-F5344CB8AC3E}">
        <p14:creationId xmlns:p14="http://schemas.microsoft.com/office/powerpoint/2010/main" val="30424427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8FBFEC-A29D-45B9-95E1-4EEE6F6FCBD9}"/>
              </a:ext>
            </a:extLst>
          </p:cNvPr>
          <p:cNvSpPr>
            <a:spLocks noGrp="1"/>
          </p:cNvSpPr>
          <p:nvPr>
            <p:ph type="title"/>
          </p:nvPr>
        </p:nvSpPr>
        <p:spPr/>
        <p:txBody>
          <a:bodyPr/>
          <a:lstStyle/>
          <a:p>
            <a:r>
              <a:rPr lang="de-DE" dirty="0"/>
              <a:t>Thorakaler Ultraschall</a:t>
            </a:r>
          </a:p>
        </p:txBody>
      </p:sp>
      <p:sp>
        <p:nvSpPr>
          <p:cNvPr id="3" name="Inhaltsplatzhalter 2">
            <a:extLst>
              <a:ext uri="{FF2B5EF4-FFF2-40B4-BE49-F238E27FC236}">
                <a16:creationId xmlns:a16="http://schemas.microsoft.com/office/drawing/2014/main" id="{7DAE613B-07C3-4C08-B390-627457616551}"/>
              </a:ext>
            </a:extLst>
          </p:cNvPr>
          <p:cNvSpPr>
            <a:spLocks noGrp="1"/>
          </p:cNvSpPr>
          <p:nvPr>
            <p:ph idx="1"/>
          </p:nvPr>
        </p:nvSpPr>
        <p:spPr/>
        <p:txBody>
          <a:bodyPr/>
          <a:lstStyle/>
          <a:p>
            <a:r>
              <a:rPr lang="de-DE" dirty="0"/>
              <a:t>Die </a:t>
            </a:r>
            <a:r>
              <a:rPr lang="de-DE" dirty="0" err="1"/>
              <a:t>sonografische</a:t>
            </a:r>
            <a:r>
              <a:rPr lang="de-DE" dirty="0"/>
              <a:t> Diagnostik einer Pneumonie ist mit einer hohen Sensitivität und Spezifität möglich.</a:t>
            </a:r>
          </a:p>
          <a:p>
            <a:r>
              <a:rPr lang="de-DE" dirty="0"/>
              <a:t>besitzt im Zusammenhang mit der klinischen Untersuchung (vor allem der Auskultation) einen sehr guten Vorhersagewert. </a:t>
            </a:r>
          </a:p>
          <a:p>
            <a:r>
              <a:rPr lang="de-DE" dirty="0"/>
              <a:t>erlaubt, pleurale Prozesse zu erfassen (Pleuraerguss, Empyem) und im Verlauf zu beurteilen.</a:t>
            </a:r>
          </a:p>
        </p:txBody>
      </p:sp>
    </p:spTree>
    <p:extLst>
      <p:ext uri="{BB962C8B-B14F-4D97-AF65-F5344CB8AC3E}">
        <p14:creationId xmlns:p14="http://schemas.microsoft.com/office/powerpoint/2010/main" val="3569063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1EADDB-6304-4559-A889-D7F075BF5F59}"/>
              </a:ext>
            </a:extLst>
          </p:cNvPr>
          <p:cNvSpPr>
            <a:spLocks noGrp="1"/>
          </p:cNvSpPr>
          <p:nvPr>
            <p:ph type="title"/>
          </p:nvPr>
        </p:nvSpPr>
        <p:spPr/>
        <p:txBody>
          <a:bodyPr>
            <a:normAutofit fontScale="90000"/>
          </a:bodyPr>
          <a:lstStyle/>
          <a:p>
            <a:r>
              <a:rPr lang="de-DE" dirty="0"/>
              <a:t>Schweregrade einer ambulant erworbenen Pneumonie</a:t>
            </a:r>
          </a:p>
        </p:txBody>
      </p:sp>
      <p:sp>
        <p:nvSpPr>
          <p:cNvPr id="3" name="Inhaltsplatzhalter 2">
            <a:extLst>
              <a:ext uri="{FF2B5EF4-FFF2-40B4-BE49-F238E27FC236}">
                <a16:creationId xmlns:a16="http://schemas.microsoft.com/office/drawing/2014/main" id="{C0364FE3-8B20-41A2-9B11-BDC1E273DCBB}"/>
              </a:ext>
            </a:extLst>
          </p:cNvPr>
          <p:cNvSpPr>
            <a:spLocks noGrp="1"/>
          </p:cNvSpPr>
          <p:nvPr>
            <p:ph idx="1"/>
          </p:nvPr>
        </p:nvSpPr>
        <p:spPr>
          <a:xfrm>
            <a:off x="311818" y="1853448"/>
            <a:ext cx="11568363" cy="4715794"/>
          </a:xfrm>
        </p:spPr>
        <p:txBody>
          <a:bodyPr/>
          <a:lstStyle/>
          <a:p>
            <a:pPr marL="0" indent="0" defTabSz="625475">
              <a:spcBef>
                <a:spcPts val="0"/>
              </a:spcBef>
              <a:buNone/>
            </a:pPr>
            <a:r>
              <a:rPr lang="de-DE" sz="2600" dirty="0"/>
              <a:t>E7	Im Zentrum der initialen Risikostratifizierung (ambulant und in der 	Notaufnahme) zur Entscheidung über das Behandlungssetting steht die 	ärztliche Einschätzung des Patienten. </a:t>
            </a:r>
            <a:br>
              <a:rPr lang="de-DE" sz="2600" dirty="0"/>
            </a:br>
            <a:endParaRPr lang="de-DE" sz="1200" dirty="0"/>
          </a:p>
          <a:p>
            <a:pPr marL="625475" indent="-625475">
              <a:spcBef>
                <a:spcPts val="0"/>
              </a:spcBef>
            </a:pPr>
            <a:r>
              <a:rPr lang="de-DE" sz="2600" dirty="0"/>
              <a:t>Zur Identifikation von Patienten mit einem minimalen Letalitätsrisiko soll zur Ergänzung der klinischen Einschätzung die Verwendung des </a:t>
            </a:r>
            <a:r>
              <a:rPr lang="de-DE" sz="2600" dirty="0">
                <a:solidFill>
                  <a:srgbClr val="0070C0"/>
                </a:solidFill>
              </a:rPr>
              <a:t>CRB-65 Scores </a:t>
            </a:r>
            <a:r>
              <a:rPr lang="de-DE" sz="2600" dirty="0"/>
              <a:t>erfolgen. </a:t>
            </a:r>
          </a:p>
          <a:p>
            <a:pPr marL="625475" indent="-625475">
              <a:spcBef>
                <a:spcPts val="0"/>
              </a:spcBef>
            </a:pPr>
            <a:r>
              <a:rPr lang="de-DE" sz="2600" dirty="0"/>
              <a:t>Dieser Score soll ergänzt werden durch:</a:t>
            </a:r>
          </a:p>
          <a:p>
            <a:pPr marL="1522413" indent="-896938">
              <a:spcBef>
                <a:spcPts val="0"/>
              </a:spcBef>
              <a:buFont typeface="Wingdings" panose="05000000000000000000" pitchFamily="2" charset="2"/>
              <a:buChar char="Ø"/>
            </a:pPr>
            <a:r>
              <a:rPr lang="de-DE" sz="2600" dirty="0"/>
              <a:t>die Evaluation des funktionellen Status</a:t>
            </a:r>
          </a:p>
          <a:p>
            <a:pPr marL="1522413" indent="-896938">
              <a:spcBef>
                <a:spcPts val="0"/>
              </a:spcBef>
              <a:buFont typeface="Wingdings" panose="05000000000000000000" pitchFamily="2" charset="2"/>
              <a:buChar char="Ø"/>
            </a:pPr>
            <a:r>
              <a:rPr lang="de-DE" sz="2600" dirty="0"/>
              <a:t>die klinische Evaluation potenziell instabiler Komorbiditäten</a:t>
            </a:r>
          </a:p>
          <a:p>
            <a:pPr marL="1522413" indent="-896938">
              <a:spcBef>
                <a:spcPts val="0"/>
              </a:spcBef>
              <a:spcAft>
                <a:spcPts val="600"/>
              </a:spcAft>
              <a:buFont typeface="Wingdings" panose="05000000000000000000" pitchFamily="2" charset="2"/>
              <a:buChar char="Ø"/>
            </a:pPr>
            <a:r>
              <a:rPr lang="de-DE" sz="2600" dirty="0"/>
              <a:t>die Messung der Oxygenierung</a:t>
            </a:r>
          </a:p>
          <a:p>
            <a:pPr marL="0" indent="0" defTabSz="628650">
              <a:spcBef>
                <a:spcPts val="0"/>
              </a:spcBef>
              <a:buNone/>
            </a:pPr>
            <a:r>
              <a:rPr lang="de-DE" sz="2600" dirty="0">
                <a:solidFill>
                  <a:srgbClr val="0070C0"/>
                </a:solidFill>
              </a:rPr>
              <a:t>	Starke Empfehlung, Evidenz B</a:t>
            </a:r>
          </a:p>
        </p:txBody>
      </p:sp>
    </p:spTree>
    <p:extLst>
      <p:ext uri="{BB962C8B-B14F-4D97-AF65-F5344CB8AC3E}">
        <p14:creationId xmlns:p14="http://schemas.microsoft.com/office/powerpoint/2010/main" val="16522207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51389B-FFF6-4D6D-AC08-4E46CD7529EB}"/>
              </a:ext>
            </a:extLst>
          </p:cNvPr>
          <p:cNvSpPr>
            <a:spLocks noGrp="1"/>
          </p:cNvSpPr>
          <p:nvPr>
            <p:ph type="title"/>
          </p:nvPr>
        </p:nvSpPr>
        <p:spPr/>
        <p:txBody>
          <a:bodyPr/>
          <a:lstStyle/>
          <a:p>
            <a:r>
              <a:rPr lang="de-DE" dirty="0"/>
              <a:t>CRB-65-Index</a:t>
            </a:r>
          </a:p>
        </p:txBody>
      </p:sp>
      <p:sp>
        <p:nvSpPr>
          <p:cNvPr id="3" name="Inhaltsplatzhalter 2">
            <a:extLst>
              <a:ext uri="{FF2B5EF4-FFF2-40B4-BE49-F238E27FC236}">
                <a16:creationId xmlns:a16="http://schemas.microsoft.com/office/drawing/2014/main" id="{880FA322-EEC4-4A23-A347-6A3341866AEC}"/>
              </a:ext>
            </a:extLst>
          </p:cNvPr>
          <p:cNvSpPr>
            <a:spLocks noGrp="1"/>
          </p:cNvSpPr>
          <p:nvPr>
            <p:ph idx="1"/>
          </p:nvPr>
        </p:nvSpPr>
        <p:spPr/>
        <p:txBody>
          <a:bodyPr/>
          <a:lstStyle/>
          <a:p>
            <a:r>
              <a:rPr lang="de-DE" sz="2800" b="0" i="0" u="none" strike="noStrike" baseline="0" dirty="0">
                <a:solidFill>
                  <a:srgbClr val="000000"/>
                </a:solidFill>
              </a:rPr>
              <a:t>Atemfrequenz ≥ 30/min 	</a:t>
            </a:r>
          </a:p>
          <a:p>
            <a:r>
              <a:rPr lang="de-DE" sz="2800" b="0" i="0" u="none" strike="noStrike" baseline="0" dirty="0">
                <a:solidFill>
                  <a:srgbClr val="000000"/>
                </a:solidFill>
              </a:rPr>
              <a:t>diastolischer Blutdruck ≤ 60 </a:t>
            </a:r>
            <a:r>
              <a:rPr lang="de-DE" sz="2800" b="0" i="0" u="none" strike="noStrike" baseline="0" dirty="0" err="1">
                <a:solidFill>
                  <a:srgbClr val="000000"/>
                </a:solidFill>
              </a:rPr>
              <a:t>mmHg</a:t>
            </a:r>
            <a:r>
              <a:rPr lang="de-DE" sz="2800" b="0" i="0" u="none" strike="noStrike" baseline="0" dirty="0">
                <a:solidFill>
                  <a:srgbClr val="000000"/>
                </a:solidFill>
              </a:rPr>
              <a:t> oder </a:t>
            </a:r>
            <a:br>
              <a:rPr lang="de-DE" sz="2800" b="0" i="0" u="none" strike="noStrike" baseline="0" dirty="0">
                <a:solidFill>
                  <a:srgbClr val="000000"/>
                </a:solidFill>
              </a:rPr>
            </a:br>
            <a:r>
              <a:rPr lang="de-DE" sz="2800" b="0" i="0" u="none" strike="noStrike" baseline="0" dirty="0">
                <a:solidFill>
                  <a:srgbClr val="000000"/>
                </a:solidFill>
              </a:rPr>
              <a:t>systolischer Blutdruck &lt; 90 </a:t>
            </a:r>
            <a:r>
              <a:rPr lang="de-DE" sz="2800" b="0" i="0" u="none" strike="noStrike" baseline="0" dirty="0" err="1">
                <a:solidFill>
                  <a:srgbClr val="000000"/>
                </a:solidFill>
              </a:rPr>
              <a:t>mmHg</a:t>
            </a:r>
            <a:r>
              <a:rPr lang="de-DE" sz="2800" b="0" i="0" u="none" strike="noStrike" baseline="0" dirty="0">
                <a:solidFill>
                  <a:srgbClr val="000000"/>
                </a:solidFill>
              </a:rPr>
              <a:t> 	</a:t>
            </a:r>
          </a:p>
          <a:p>
            <a:r>
              <a:rPr lang="de-DE" sz="2800" b="0" i="0" u="none" strike="noStrike" baseline="0" dirty="0">
                <a:solidFill>
                  <a:srgbClr val="000000"/>
                </a:solidFill>
              </a:rPr>
              <a:t>Bewusstseinstrübung 	</a:t>
            </a:r>
          </a:p>
          <a:p>
            <a:r>
              <a:rPr lang="de-DE" sz="2800" b="0" i="0" u="none" strike="noStrike" baseline="0" dirty="0">
                <a:solidFill>
                  <a:srgbClr val="000000"/>
                </a:solidFill>
              </a:rPr>
              <a:t>Alter ≥ 65 Jahre </a:t>
            </a:r>
          </a:p>
          <a:p>
            <a:pPr marL="0" indent="0">
              <a:buNone/>
            </a:pPr>
            <a:endParaRPr lang="de-DE" sz="1200" dirty="0">
              <a:solidFill>
                <a:srgbClr val="000000"/>
              </a:solidFill>
            </a:endParaRPr>
          </a:p>
          <a:p>
            <a:pPr marL="0" indent="0">
              <a:buNone/>
            </a:pPr>
            <a:r>
              <a:rPr lang="de-DE" sz="2800" b="1" i="0" u="none" strike="noStrike" baseline="0" dirty="0">
                <a:solidFill>
                  <a:srgbClr val="000000"/>
                </a:solidFill>
              </a:rPr>
              <a:t>Score: </a:t>
            </a:r>
            <a:r>
              <a:rPr lang="de-DE" sz="2800" b="0" i="0" u="none" strike="noStrike" baseline="0" dirty="0">
                <a:solidFill>
                  <a:srgbClr val="000000"/>
                </a:solidFill>
              </a:rPr>
              <a:t>Addition je eines Punktes für das Vorliegen eines Kriteriums</a:t>
            </a:r>
          </a:p>
          <a:p>
            <a:pPr marL="0" indent="0">
              <a:buNone/>
            </a:pPr>
            <a:r>
              <a:rPr lang="de-DE" sz="2800" b="0" i="0" u="none" strike="noStrike" baseline="0" dirty="0">
                <a:solidFill>
                  <a:srgbClr val="000000"/>
                </a:solidFill>
              </a:rPr>
              <a:t>Letalität unter Studienbedingungen:</a:t>
            </a:r>
          </a:p>
          <a:p>
            <a:pPr marL="0" indent="0">
              <a:buNone/>
            </a:pPr>
            <a:r>
              <a:rPr lang="de-DE" sz="2800" dirty="0">
                <a:solidFill>
                  <a:srgbClr val="000000"/>
                </a:solidFill>
              </a:rPr>
              <a:t>0% (</a:t>
            </a:r>
            <a:r>
              <a:rPr lang="de-DE" sz="2800" b="0" i="0" u="none" strike="noStrike" baseline="0" dirty="0">
                <a:solidFill>
                  <a:srgbClr val="000000"/>
                </a:solidFill>
              </a:rPr>
              <a:t>Score von 0), 6% (Score 1 – 2), 23% (Score 3 – 4) 	</a:t>
            </a:r>
          </a:p>
          <a:p>
            <a:pPr marL="0" indent="0">
              <a:buNone/>
            </a:pPr>
            <a:endParaRPr lang="de-DE" dirty="0"/>
          </a:p>
        </p:txBody>
      </p:sp>
    </p:spTree>
    <p:extLst>
      <p:ext uri="{BB962C8B-B14F-4D97-AF65-F5344CB8AC3E}">
        <p14:creationId xmlns:p14="http://schemas.microsoft.com/office/powerpoint/2010/main" val="25886406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7E0EEF-2FAE-4295-98A6-6A1CB511FA7A}"/>
              </a:ext>
            </a:extLst>
          </p:cNvPr>
          <p:cNvSpPr>
            <a:spLocks noGrp="1"/>
          </p:cNvSpPr>
          <p:nvPr>
            <p:ph type="title"/>
          </p:nvPr>
        </p:nvSpPr>
        <p:spPr/>
        <p:txBody>
          <a:bodyPr/>
          <a:lstStyle/>
          <a:p>
            <a:r>
              <a:rPr lang="de-DE" dirty="0"/>
              <a:t>Notaufnahme</a:t>
            </a:r>
          </a:p>
        </p:txBody>
      </p:sp>
      <p:sp>
        <p:nvSpPr>
          <p:cNvPr id="3" name="Inhaltsplatzhalter 2">
            <a:extLst>
              <a:ext uri="{FF2B5EF4-FFF2-40B4-BE49-F238E27FC236}">
                <a16:creationId xmlns:a16="http://schemas.microsoft.com/office/drawing/2014/main" id="{5E28D54E-2C89-4859-9D8F-04F71D0FE51D}"/>
              </a:ext>
            </a:extLst>
          </p:cNvPr>
          <p:cNvSpPr>
            <a:spLocks noGrp="1"/>
          </p:cNvSpPr>
          <p:nvPr>
            <p:ph idx="1"/>
          </p:nvPr>
        </p:nvSpPr>
        <p:spPr>
          <a:xfrm>
            <a:off x="609600" y="1825864"/>
            <a:ext cx="10972800" cy="4525963"/>
          </a:xfrm>
        </p:spPr>
        <p:txBody>
          <a:bodyPr/>
          <a:lstStyle/>
          <a:p>
            <a:pPr marL="0" indent="0">
              <a:spcBef>
                <a:spcPts val="0"/>
              </a:spcBef>
              <a:buNone/>
            </a:pPr>
            <a:r>
              <a:rPr lang="de-DE" sz="2800" dirty="0"/>
              <a:t>E8</a:t>
            </a:r>
            <a:r>
              <a:rPr lang="de-DE" dirty="0"/>
              <a:t>	</a:t>
            </a:r>
            <a:r>
              <a:rPr lang="de-DE" sz="2800" dirty="0"/>
              <a:t>rasche Identifikation der Patienten, die einer intensivierten 	Therapie bedürfen</a:t>
            </a:r>
          </a:p>
          <a:p>
            <a:pPr marL="1438275" lvl="2" indent="-523875">
              <a:spcBef>
                <a:spcPts val="0"/>
              </a:spcBef>
            </a:pPr>
            <a:r>
              <a:rPr lang="de-DE" sz="2800" dirty="0"/>
              <a:t>Evaluation der akuten Sepsis- oder </a:t>
            </a:r>
            <a:r>
              <a:rPr lang="de-DE" sz="2800" dirty="0" err="1"/>
              <a:t>Komorbiditäts</a:t>
            </a:r>
            <a:r>
              <a:rPr lang="de-DE" sz="2800" dirty="0"/>
              <a:t>-assoziierten Organdysfunktion</a:t>
            </a:r>
          </a:p>
          <a:p>
            <a:pPr marL="1438275" lvl="2" indent="-523875">
              <a:spcBef>
                <a:spcPts val="0"/>
              </a:spcBef>
            </a:pPr>
            <a:r>
              <a:rPr lang="de-DE" sz="2800" dirty="0"/>
              <a:t>initiale Laktatbestimmung bei Patienten mit akuter Organdysfunktion</a:t>
            </a:r>
          </a:p>
          <a:p>
            <a:pPr marL="1438275" lvl="2" indent="-523875">
              <a:spcBef>
                <a:spcPts val="0"/>
              </a:spcBef>
            </a:pPr>
            <a:r>
              <a:rPr lang="de-DE" sz="2800" dirty="0"/>
              <a:t>Eine an den initialen Schweregrad der Organdysfunktion angepasste regelmäßige </a:t>
            </a:r>
            <a:r>
              <a:rPr lang="de-DE" sz="2800" dirty="0" err="1"/>
              <a:t>Reevaluation</a:t>
            </a:r>
            <a:r>
              <a:rPr lang="de-DE" sz="2800" dirty="0"/>
              <a:t> soll bis zur klinischen Stabilität durchgeführt werden. </a:t>
            </a:r>
          </a:p>
          <a:p>
            <a:pPr marL="457200" lvl="1" indent="0">
              <a:spcBef>
                <a:spcPts val="0"/>
              </a:spcBef>
              <a:buNone/>
            </a:pPr>
            <a:r>
              <a:rPr lang="de-DE" dirty="0">
                <a:solidFill>
                  <a:srgbClr val="0070C0"/>
                </a:solidFill>
              </a:rPr>
              <a:t>	Starke Empfehlung, Evidenz B</a:t>
            </a:r>
            <a:endParaRPr lang="de-DE" dirty="0"/>
          </a:p>
        </p:txBody>
      </p:sp>
    </p:spTree>
    <p:extLst>
      <p:ext uri="{BB962C8B-B14F-4D97-AF65-F5344CB8AC3E}">
        <p14:creationId xmlns:p14="http://schemas.microsoft.com/office/powerpoint/2010/main" val="1299927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9D863A-AB6B-45B1-A8DF-B40EA03C8B0B}"/>
              </a:ext>
            </a:extLst>
          </p:cNvPr>
          <p:cNvSpPr>
            <a:spLocks noGrp="1"/>
          </p:cNvSpPr>
          <p:nvPr>
            <p:ph type="title"/>
          </p:nvPr>
        </p:nvSpPr>
        <p:spPr/>
        <p:txBody>
          <a:bodyPr/>
          <a:lstStyle/>
          <a:p>
            <a:r>
              <a:rPr lang="de-DE" dirty="0"/>
              <a:t>Definitionen und Klassifikation</a:t>
            </a:r>
          </a:p>
        </p:txBody>
      </p:sp>
      <p:sp>
        <p:nvSpPr>
          <p:cNvPr id="3" name="Inhaltsplatzhalter 2">
            <a:extLst>
              <a:ext uri="{FF2B5EF4-FFF2-40B4-BE49-F238E27FC236}">
                <a16:creationId xmlns:a16="http://schemas.microsoft.com/office/drawing/2014/main" id="{9ED10D5E-E07F-427D-9AC1-F62FE3D2F04C}"/>
              </a:ext>
            </a:extLst>
          </p:cNvPr>
          <p:cNvSpPr>
            <a:spLocks noGrp="1"/>
          </p:cNvSpPr>
          <p:nvPr>
            <p:ph idx="1"/>
          </p:nvPr>
        </p:nvSpPr>
        <p:spPr>
          <a:xfrm>
            <a:off x="621368" y="1714501"/>
            <a:ext cx="10972800" cy="4896852"/>
          </a:xfrm>
        </p:spPr>
        <p:txBody>
          <a:bodyPr/>
          <a:lstStyle/>
          <a:p>
            <a:pPr marL="0" indent="0">
              <a:buNone/>
            </a:pPr>
            <a:r>
              <a:rPr lang="de-DE" sz="2200" dirty="0"/>
              <a:t>E1	</a:t>
            </a:r>
            <a:r>
              <a:rPr lang="de-DE" sz="2400" dirty="0"/>
              <a:t>Patienten mit Pneumonien sollen als ambulant erworben, nosokomial 	erworben oder als Pneumonien unter schwerer Immunsuppression 	klassifiziert werden. Bei einer „ambulant erworbenen Pneumonie unter 	schwerer Immunsuppression“ gelten die Behandlungsregeln der schweren 	Immunsuppression. </a:t>
            </a:r>
            <a:br>
              <a:rPr lang="de-DE" sz="2400" dirty="0"/>
            </a:br>
            <a:r>
              <a:rPr lang="de-DE" sz="2400" dirty="0"/>
              <a:t>	</a:t>
            </a:r>
            <a:r>
              <a:rPr lang="de-DE" sz="2400" dirty="0">
                <a:solidFill>
                  <a:srgbClr val="0070C0"/>
                </a:solidFill>
              </a:rPr>
              <a:t>Starke Empfehlung, Evidenz C</a:t>
            </a:r>
            <a:endParaRPr lang="de-DE" sz="2400" dirty="0"/>
          </a:p>
          <a:p>
            <a:pPr marL="0" indent="0">
              <a:buNone/>
            </a:pPr>
            <a:r>
              <a:rPr lang="de-DE" sz="2400" dirty="0"/>
              <a:t>E2	Patienten, die innerhalb der letzten sechs Monate vor dem </a:t>
            </a:r>
            <a:r>
              <a:rPr lang="de-DE" sz="2400" dirty="0" err="1"/>
              <a:t>Pneumonieereignis</a:t>
            </a:r>
            <a:r>
              <a:rPr lang="de-DE" sz="2400" dirty="0"/>
              <a:t> 	stationär behandelt wurden, können ein Risiko für nosokomiale bzw. 	multiresistente Erreger aufweisen und sollen individuell bezüglich des 	Vorliegens von Risikofaktoren evaluiert werden. </a:t>
            </a:r>
            <a:br>
              <a:rPr lang="de-DE" sz="2400" dirty="0"/>
            </a:br>
            <a:r>
              <a:rPr lang="de-DE" sz="2400" dirty="0"/>
              <a:t>	</a:t>
            </a:r>
            <a:r>
              <a:rPr lang="de-DE" sz="2400" dirty="0">
                <a:solidFill>
                  <a:srgbClr val="0070C0"/>
                </a:solidFill>
              </a:rPr>
              <a:t>Starke Empfehlung, Evidenz C</a:t>
            </a:r>
            <a:endParaRPr lang="de-DE" sz="2400" dirty="0"/>
          </a:p>
        </p:txBody>
      </p:sp>
    </p:spTree>
    <p:extLst>
      <p:ext uri="{BB962C8B-B14F-4D97-AF65-F5344CB8AC3E}">
        <p14:creationId xmlns:p14="http://schemas.microsoft.com/office/powerpoint/2010/main" val="36667987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15917D-B4AE-410C-A7DF-2C3D6BEE7387}"/>
              </a:ext>
            </a:extLst>
          </p:cNvPr>
          <p:cNvSpPr>
            <a:spLocks noGrp="1"/>
          </p:cNvSpPr>
          <p:nvPr>
            <p:ph type="title"/>
          </p:nvPr>
        </p:nvSpPr>
        <p:spPr/>
        <p:txBody>
          <a:bodyPr>
            <a:normAutofit fontScale="90000"/>
          </a:bodyPr>
          <a:lstStyle/>
          <a:p>
            <a:r>
              <a:rPr lang="de-DE" sz="3200" dirty="0"/>
              <a:t>Risiko der intensivmedizinischen Therapienotwendigkeit</a:t>
            </a:r>
            <a:endParaRPr lang="de-DE" dirty="0"/>
          </a:p>
        </p:txBody>
      </p:sp>
      <p:sp>
        <p:nvSpPr>
          <p:cNvPr id="3" name="Inhaltsplatzhalter 2">
            <a:extLst>
              <a:ext uri="{FF2B5EF4-FFF2-40B4-BE49-F238E27FC236}">
                <a16:creationId xmlns:a16="http://schemas.microsoft.com/office/drawing/2014/main" id="{544B11FF-A54F-40C5-AAC8-BD0DA16ED675}"/>
              </a:ext>
            </a:extLst>
          </p:cNvPr>
          <p:cNvSpPr>
            <a:spLocks noGrp="1"/>
          </p:cNvSpPr>
          <p:nvPr>
            <p:ph idx="1"/>
          </p:nvPr>
        </p:nvSpPr>
        <p:spPr>
          <a:xfrm>
            <a:off x="609600" y="1744579"/>
            <a:ext cx="10972800" cy="4811785"/>
          </a:xfrm>
        </p:spPr>
        <p:txBody>
          <a:bodyPr/>
          <a:lstStyle/>
          <a:p>
            <a:pPr marL="0" indent="0">
              <a:spcBef>
                <a:spcPts val="0"/>
              </a:spcBef>
              <a:spcAft>
                <a:spcPts val="300"/>
              </a:spcAft>
              <a:buNone/>
            </a:pPr>
            <a:r>
              <a:rPr lang="de-DE" sz="2400" dirty="0"/>
              <a:t>besteht, wenn &gt; 2 von 9 </a:t>
            </a:r>
            <a:r>
              <a:rPr lang="de-DE" sz="2400" dirty="0" err="1"/>
              <a:t>Minorkriterien</a:t>
            </a:r>
            <a:r>
              <a:rPr lang="de-DE" sz="2400" dirty="0"/>
              <a:t> vorhanden sind</a:t>
            </a:r>
          </a:p>
          <a:p>
            <a:pPr marL="457200" indent="-457200" defTabSz="896938">
              <a:spcBef>
                <a:spcPts val="0"/>
              </a:spcBef>
              <a:spcAft>
                <a:spcPts val="300"/>
              </a:spcAft>
              <a:buFont typeface="+mj-lt"/>
              <a:buAutoNum type="arabicPeriod"/>
              <a:tabLst>
                <a:tab pos="534988" algn="l"/>
                <a:tab pos="1166813" algn="l"/>
              </a:tabLst>
            </a:pPr>
            <a:r>
              <a:rPr lang="de-DE" sz="2400" dirty="0"/>
              <a:t>schwere akute respiratorische Insuffizienz </a:t>
            </a:r>
            <a:br>
              <a:rPr lang="de-DE" sz="2400" dirty="0"/>
            </a:br>
            <a:r>
              <a:rPr lang="de-DE" sz="2400" dirty="0"/>
              <a:t>(PaO</a:t>
            </a:r>
            <a:r>
              <a:rPr lang="de-DE" sz="2400" baseline="-25000" dirty="0"/>
              <a:t>2</a:t>
            </a:r>
            <a:r>
              <a:rPr lang="de-DE" sz="2400" dirty="0"/>
              <a:t> ≤ 55 </a:t>
            </a:r>
            <a:r>
              <a:rPr lang="de-DE" sz="2400" dirty="0" err="1"/>
              <a:t>mmHg</a:t>
            </a:r>
            <a:r>
              <a:rPr lang="de-DE" sz="2400" dirty="0"/>
              <a:t> bzw. ≤ 7 kPa bei Raumluft)</a:t>
            </a:r>
          </a:p>
          <a:p>
            <a:pPr marL="457200" indent="-457200" defTabSz="896938">
              <a:spcBef>
                <a:spcPts val="0"/>
              </a:spcBef>
              <a:spcAft>
                <a:spcPts val="300"/>
              </a:spcAft>
              <a:buFont typeface="+mj-lt"/>
              <a:buAutoNum type="arabicPeriod"/>
              <a:tabLst>
                <a:tab pos="534988" algn="l"/>
                <a:tab pos="1166813" algn="l"/>
              </a:tabLst>
            </a:pPr>
            <a:r>
              <a:rPr lang="de-DE" sz="2400" dirty="0"/>
              <a:t>Atemfrequenz ≥ 30/Minute</a:t>
            </a:r>
          </a:p>
          <a:p>
            <a:pPr marL="457200" indent="-457200" defTabSz="896938">
              <a:spcBef>
                <a:spcPts val="0"/>
              </a:spcBef>
              <a:spcAft>
                <a:spcPts val="300"/>
              </a:spcAft>
              <a:buFont typeface="+mj-lt"/>
              <a:buAutoNum type="arabicPeriod"/>
              <a:tabLst>
                <a:tab pos="534988" algn="l"/>
                <a:tab pos="1166813" algn="l"/>
              </a:tabLst>
            </a:pPr>
            <a:r>
              <a:rPr lang="de-DE" sz="2400" dirty="0" err="1"/>
              <a:t>multilobäre</a:t>
            </a:r>
            <a:r>
              <a:rPr lang="de-DE" sz="2400" dirty="0"/>
              <a:t> Infiltrate in der </a:t>
            </a:r>
            <a:r>
              <a:rPr lang="de-DE" sz="2400" dirty="0" err="1"/>
              <a:t>Röntgenthoraxaufnahme</a:t>
            </a:r>
            <a:endParaRPr lang="de-DE" sz="2400" dirty="0"/>
          </a:p>
          <a:p>
            <a:pPr marL="457200" indent="-457200" defTabSz="896938">
              <a:spcBef>
                <a:spcPts val="0"/>
              </a:spcBef>
              <a:spcAft>
                <a:spcPts val="300"/>
              </a:spcAft>
              <a:buFont typeface="+mj-lt"/>
              <a:buAutoNum type="arabicPeriod"/>
              <a:tabLst>
                <a:tab pos="534988" algn="l"/>
                <a:tab pos="1166813" algn="l"/>
              </a:tabLst>
            </a:pPr>
            <a:r>
              <a:rPr lang="de-DE" sz="2400" dirty="0"/>
              <a:t>neu aufgetretene Bewusstseinsstörung</a:t>
            </a:r>
          </a:p>
          <a:p>
            <a:pPr marL="457200" indent="-457200" defTabSz="896938">
              <a:spcBef>
                <a:spcPts val="0"/>
              </a:spcBef>
              <a:spcAft>
                <a:spcPts val="300"/>
              </a:spcAft>
              <a:buFont typeface="+mj-lt"/>
              <a:buAutoNum type="arabicPeriod"/>
              <a:tabLst>
                <a:tab pos="534988" algn="l"/>
                <a:tab pos="1166813" algn="l"/>
              </a:tabLst>
            </a:pPr>
            <a:r>
              <a:rPr lang="de-DE" sz="2400" dirty="0"/>
              <a:t>systemische Hypotension mit Notwendigkeit der aggressiven Volumentherapie</a:t>
            </a:r>
          </a:p>
          <a:p>
            <a:pPr marL="457200" indent="-457200" defTabSz="896938">
              <a:spcBef>
                <a:spcPts val="0"/>
              </a:spcBef>
              <a:spcAft>
                <a:spcPts val="300"/>
              </a:spcAft>
              <a:buFont typeface="+mj-lt"/>
              <a:buAutoNum type="arabicPeriod"/>
              <a:tabLst>
                <a:tab pos="534988" algn="l"/>
                <a:tab pos="1166813" algn="l"/>
              </a:tabLst>
            </a:pPr>
            <a:r>
              <a:rPr lang="de-DE" sz="2400" dirty="0"/>
              <a:t>akutes Nierenversagen</a:t>
            </a:r>
          </a:p>
          <a:p>
            <a:pPr marL="457200" indent="-457200" defTabSz="896938">
              <a:spcBef>
                <a:spcPts val="0"/>
              </a:spcBef>
              <a:spcAft>
                <a:spcPts val="300"/>
              </a:spcAft>
              <a:buFont typeface="+mj-lt"/>
              <a:buAutoNum type="arabicPeriod"/>
              <a:tabLst>
                <a:tab pos="534988" algn="l"/>
                <a:tab pos="1166813" algn="l"/>
              </a:tabLst>
            </a:pPr>
            <a:r>
              <a:rPr lang="de-DE" sz="2400" dirty="0"/>
              <a:t>Leukopenie (Leukozyten &lt; 4000 Zellen/mm</a:t>
            </a:r>
            <a:r>
              <a:rPr lang="de-DE" sz="2400" baseline="30000" dirty="0"/>
              <a:t>3</a:t>
            </a:r>
            <a:r>
              <a:rPr lang="de-DE" sz="2400" dirty="0"/>
              <a:t>)</a:t>
            </a:r>
          </a:p>
          <a:p>
            <a:pPr marL="457200" indent="-457200" defTabSz="896938">
              <a:spcBef>
                <a:spcPts val="0"/>
              </a:spcBef>
              <a:spcAft>
                <a:spcPts val="300"/>
              </a:spcAft>
              <a:buFont typeface="+mj-lt"/>
              <a:buAutoNum type="arabicPeriod"/>
              <a:tabLst>
                <a:tab pos="534988" algn="l"/>
                <a:tab pos="1166813" algn="l"/>
              </a:tabLst>
            </a:pPr>
            <a:r>
              <a:rPr lang="de-DE" sz="2400" dirty="0" err="1"/>
              <a:t>Thrombozytopenie</a:t>
            </a:r>
            <a:r>
              <a:rPr lang="de-DE" sz="2400" dirty="0"/>
              <a:t> (Thrombozyten &lt; 100 000 Zellen/mm</a:t>
            </a:r>
            <a:r>
              <a:rPr lang="de-DE" sz="2400" baseline="30000" dirty="0"/>
              <a:t>3</a:t>
            </a:r>
            <a:r>
              <a:rPr lang="de-DE" sz="2400" dirty="0"/>
              <a:t>)</a:t>
            </a:r>
          </a:p>
          <a:p>
            <a:pPr marL="457200" indent="-457200" defTabSz="896938">
              <a:spcBef>
                <a:spcPts val="0"/>
              </a:spcBef>
              <a:spcAft>
                <a:spcPts val="300"/>
              </a:spcAft>
              <a:buFont typeface="+mj-lt"/>
              <a:buAutoNum type="arabicPeriod"/>
              <a:tabLst>
                <a:tab pos="534988" algn="l"/>
                <a:tab pos="1166813" algn="l"/>
              </a:tabLst>
            </a:pPr>
            <a:r>
              <a:rPr lang="de-DE" sz="2400" dirty="0"/>
              <a:t>Hypothermie (Körpertemperatur &lt; 36 °C)</a:t>
            </a:r>
          </a:p>
        </p:txBody>
      </p:sp>
    </p:spTree>
    <p:extLst>
      <p:ext uri="{BB962C8B-B14F-4D97-AF65-F5344CB8AC3E}">
        <p14:creationId xmlns:p14="http://schemas.microsoft.com/office/powerpoint/2010/main" val="1110798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221C5E-01CD-4A5F-832E-D6F7CD8C4D16}"/>
              </a:ext>
            </a:extLst>
          </p:cNvPr>
          <p:cNvSpPr>
            <a:spLocks noGrp="1"/>
          </p:cNvSpPr>
          <p:nvPr>
            <p:ph type="title"/>
          </p:nvPr>
        </p:nvSpPr>
        <p:spPr/>
        <p:txBody>
          <a:bodyPr/>
          <a:lstStyle/>
          <a:p>
            <a:r>
              <a:rPr lang="de-DE" dirty="0"/>
              <a:t>COVID-19</a:t>
            </a:r>
          </a:p>
        </p:txBody>
      </p:sp>
      <p:sp>
        <p:nvSpPr>
          <p:cNvPr id="3" name="Inhaltsplatzhalter 2">
            <a:extLst>
              <a:ext uri="{FF2B5EF4-FFF2-40B4-BE49-F238E27FC236}">
                <a16:creationId xmlns:a16="http://schemas.microsoft.com/office/drawing/2014/main" id="{ECDF22DF-2194-4EEE-9754-5FDFB814D2DD}"/>
              </a:ext>
            </a:extLst>
          </p:cNvPr>
          <p:cNvSpPr>
            <a:spLocks noGrp="1"/>
          </p:cNvSpPr>
          <p:nvPr>
            <p:ph idx="1"/>
          </p:nvPr>
        </p:nvSpPr>
        <p:spPr>
          <a:xfrm>
            <a:off x="621368" y="1747659"/>
            <a:ext cx="10972800" cy="4525963"/>
          </a:xfrm>
        </p:spPr>
        <p:txBody>
          <a:bodyPr/>
          <a:lstStyle/>
          <a:p>
            <a:pPr>
              <a:spcBef>
                <a:spcPts val="0"/>
              </a:spcBef>
              <a:spcAft>
                <a:spcPts val="1200"/>
              </a:spcAft>
            </a:pPr>
            <a:r>
              <a:rPr lang="de-DE" dirty="0"/>
              <a:t>für Patienten mit COVID-19 ist eine evidenzbasierte Risikostratifizierung bisher noch nicht implementiert. </a:t>
            </a:r>
          </a:p>
          <a:p>
            <a:pPr>
              <a:spcBef>
                <a:spcPts val="0"/>
              </a:spcBef>
              <a:spcAft>
                <a:spcPts val="1200"/>
              </a:spcAft>
            </a:pPr>
            <a:r>
              <a:rPr lang="de-DE" dirty="0"/>
              <a:t>Dem Schweregrad der </a:t>
            </a:r>
            <a:r>
              <a:rPr lang="de-DE" dirty="0" err="1"/>
              <a:t>Oxygenierungsstörung</a:t>
            </a:r>
            <a:r>
              <a:rPr lang="de-DE" dirty="0"/>
              <a:t> kommt als wichtigem und unabhängigem Risikoprädiktor Priorität zu.</a:t>
            </a:r>
          </a:p>
          <a:p>
            <a:pPr>
              <a:spcBef>
                <a:spcPts val="0"/>
              </a:spcBef>
              <a:spcAft>
                <a:spcPts val="1200"/>
              </a:spcAft>
            </a:pPr>
            <a:r>
              <a:rPr lang="de-DE" dirty="0"/>
              <a:t>Die Verwendung von weiteren Biomarkern wie erniedrigten Lymphozyten oder erhöhten Werten für LDH, CRP und D-Dimere können hilfreich sein.</a:t>
            </a:r>
          </a:p>
        </p:txBody>
      </p:sp>
    </p:spTree>
    <p:extLst>
      <p:ext uri="{BB962C8B-B14F-4D97-AF65-F5344CB8AC3E}">
        <p14:creationId xmlns:p14="http://schemas.microsoft.com/office/powerpoint/2010/main" val="2122958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FA0862-9CEA-42C6-8540-4144B004C83A}"/>
              </a:ext>
            </a:extLst>
          </p:cNvPr>
          <p:cNvSpPr>
            <a:spLocks noGrp="1"/>
          </p:cNvSpPr>
          <p:nvPr>
            <p:ph type="title"/>
          </p:nvPr>
        </p:nvSpPr>
        <p:spPr/>
        <p:txBody>
          <a:bodyPr>
            <a:normAutofit fontScale="90000"/>
          </a:bodyPr>
          <a:lstStyle/>
          <a:p>
            <a:r>
              <a:rPr lang="de-DE" dirty="0"/>
              <a:t>Welche Patienten können ambulant behandelt werden?</a:t>
            </a:r>
          </a:p>
        </p:txBody>
      </p:sp>
      <p:sp>
        <p:nvSpPr>
          <p:cNvPr id="3" name="Inhaltsplatzhalter 2">
            <a:extLst>
              <a:ext uri="{FF2B5EF4-FFF2-40B4-BE49-F238E27FC236}">
                <a16:creationId xmlns:a16="http://schemas.microsoft.com/office/drawing/2014/main" id="{8018840D-6743-4672-BD49-C3FA57C5A263}"/>
              </a:ext>
            </a:extLst>
          </p:cNvPr>
          <p:cNvSpPr>
            <a:spLocks noGrp="1"/>
          </p:cNvSpPr>
          <p:nvPr>
            <p:ph idx="1"/>
          </p:nvPr>
        </p:nvSpPr>
        <p:spPr>
          <a:xfrm>
            <a:off x="609600" y="1697037"/>
            <a:ext cx="10972800" cy="4968458"/>
          </a:xfrm>
        </p:spPr>
        <p:txBody>
          <a:bodyPr/>
          <a:lstStyle/>
          <a:p>
            <a:pPr marL="0" indent="0">
              <a:buNone/>
            </a:pPr>
            <a:r>
              <a:rPr lang="de-DE" sz="2400" dirty="0"/>
              <a:t>E9:	Patienten, die nach klinischer Einschätzung des Arztes stabil erscheinen und 	auf die folgende Kriterien zutreffen:</a:t>
            </a:r>
          </a:p>
          <a:p>
            <a:pPr marL="1792288" indent="-895350">
              <a:buFont typeface="Wingdings" panose="05000000000000000000" pitchFamily="2" charset="2"/>
              <a:buChar char="Ø"/>
            </a:pPr>
            <a:r>
              <a:rPr lang="de-DE" sz="2400" dirty="0"/>
              <a:t>CRB-65 = 0 </a:t>
            </a:r>
          </a:p>
          <a:p>
            <a:pPr marL="1239838" defTabSz="896938">
              <a:buFont typeface="Wingdings" panose="05000000000000000000" pitchFamily="2" charset="2"/>
              <a:buChar char="Ø"/>
              <a:tabLst>
                <a:tab pos="1166813" algn="l"/>
              </a:tabLst>
            </a:pPr>
            <a:r>
              <a:rPr lang="de-DE" sz="2400" dirty="0"/>
              <a:t>	keine neu aufgetretene O</a:t>
            </a:r>
            <a:r>
              <a:rPr lang="de-DE" sz="2400" baseline="-25000" dirty="0"/>
              <a:t>2</a:t>
            </a:r>
            <a:r>
              <a:rPr lang="de-DE" sz="2400" dirty="0"/>
              <a:t>-Sättigungsminderung bzw. ausreichende 	Oxygenierung (SaO</a:t>
            </a:r>
            <a:r>
              <a:rPr lang="de-DE" sz="2400" baseline="-25000" dirty="0"/>
              <a:t>2</a:t>
            </a:r>
            <a:r>
              <a:rPr lang="de-DE" sz="2400" dirty="0"/>
              <a:t> &gt; 92%) und </a:t>
            </a:r>
          </a:p>
          <a:p>
            <a:pPr marL="1239838" defTabSz="896938">
              <a:buFont typeface="Wingdings" panose="05000000000000000000" pitchFamily="2" charset="2"/>
              <a:buChar char="Ø"/>
              <a:tabLst>
                <a:tab pos="1166813" algn="l"/>
              </a:tabLst>
            </a:pPr>
            <a:r>
              <a:rPr lang="de-DE" sz="2400" dirty="0"/>
              <a:t>	fehlende Hinweise auf instabile Komorbiditäten</a:t>
            </a:r>
          </a:p>
          <a:p>
            <a:pPr marL="0" indent="0">
              <a:buNone/>
            </a:pPr>
            <a:r>
              <a:rPr lang="de-DE" sz="2400" dirty="0"/>
              <a:t>	sollen ambulant behandelt werden, sofern keine Komplikationen vorliegen oder 	soziale Faktoren eine stationäre Aufnahme erforderlich machen.</a:t>
            </a:r>
          </a:p>
          <a:p>
            <a:pPr marL="0" indent="0">
              <a:buNone/>
            </a:pPr>
            <a:r>
              <a:rPr lang="de-DE" sz="2400" dirty="0"/>
              <a:t>Für Patienten mit Residenz im Seniorenheim und/oder schlechter Funktionalität (Gruppe 1b) gelten zusätzliche Überlegungen, ebenso für Patienten mit palliativem Therapieziel (Gruppe 2). </a:t>
            </a:r>
          </a:p>
          <a:p>
            <a:pPr marL="0" indent="0">
              <a:buNone/>
            </a:pPr>
            <a:r>
              <a:rPr lang="de-DE" sz="2400" dirty="0">
                <a:solidFill>
                  <a:srgbClr val="0070C0"/>
                </a:solidFill>
              </a:rPr>
              <a:t>Starke Empfehlung, Evidenz A</a:t>
            </a:r>
          </a:p>
        </p:txBody>
      </p:sp>
    </p:spTree>
    <p:extLst>
      <p:ext uri="{BB962C8B-B14F-4D97-AF65-F5344CB8AC3E}">
        <p14:creationId xmlns:p14="http://schemas.microsoft.com/office/powerpoint/2010/main" val="17232886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3405D9-E8E8-4E56-BB76-9EFC2A9BBFF9}"/>
              </a:ext>
            </a:extLst>
          </p:cNvPr>
          <p:cNvSpPr>
            <a:spLocks noGrp="1"/>
          </p:cNvSpPr>
          <p:nvPr>
            <p:ph type="title"/>
          </p:nvPr>
        </p:nvSpPr>
        <p:spPr/>
        <p:txBody>
          <a:bodyPr/>
          <a:lstStyle/>
          <a:p>
            <a:r>
              <a:rPr lang="de-DE" dirty="0"/>
              <a:t>Ambulante Behandlung</a:t>
            </a:r>
          </a:p>
        </p:txBody>
      </p:sp>
      <p:sp>
        <p:nvSpPr>
          <p:cNvPr id="3" name="Inhaltsplatzhalter 2">
            <a:extLst>
              <a:ext uri="{FF2B5EF4-FFF2-40B4-BE49-F238E27FC236}">
                <a16:creationId xmlns:a16="http://schemas.microsoft.com/office/drawing/2014/main" id="{FE536D42-158F-49EB-86B8-1E7CD81216EC}"/>
              </a:ext>
            </a:extLst>
          </p:cNvPr>
          <p:cNvSpPr>
            <a:spLocks noGrp="1"/>
          </p:cNvSpPr>
          <p:nvPr>
            <p:ph idx="1"/>
          </p:nvPr>
        </p:nvSpPr>
        <p:spPr/>
        <p:txBody>
          <a:bodyPr/>
          <a:lstStyle/>
          <a:p>
            <a:pPr marL="0" indent="0">
              <a:buNone/>
            </a:pPr>
            <a:r>
              <a:rPr lang="de-DE" dirty="0"/>
              <a:t>E10 	Im Falle einer Entscheidung für eine ambulante Behandlung 	soll eine </a:t>
            </a:r>
            <a:r>
              <a:rPr lang="de-DE" dirty="0" err="1"/>
              <a:t>Reevaluation</a:t>
            </a:r>
            <a:r>
              <a:rPr lang="de-DE" dirty="0"/>
              <a:t> der Patienten nach 48 - 72 h 	erfolgen, da eine klinische Verschlechterung häufig in 	diesem Zeitrahmen eintritt. </a:t>
            </a:r>
            <a:br>
              <a:rPr lang="de-DE" dirty="0"/>
            </a:br>
            <a:r>
              <a:rPr lang="de-DE" dirty="0"/>
              <a:t>	</a:t>
            </a:r>
            <a:r>
              <a:rPr lang="de-DE" dirty="0">
                <a:solidFill>
                  <a:srgbClr val="0070C0"/>
                </a:solidFill>
              </a:rPr>
              <a:t>Starke Empfehlung, Evidenz B</a:t>
            </a:r>
          </a:p>
          <a:p>
            <a:endParaRPr lang="de-DE" dirty="0"/>
          </a:p>
        </p:txBody>
      </p:sp>
    </p:spTree>
    <p:extLst>
      <p:ext uri="{BB962C8B-B14F-4D97-AF65-F5344CB8AC3E}">
        <p14:creationId xmlns:p14="http://schemas.microsoft.com/office/powerpoint/2010/main" val="25370176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C2DDC7-998C-474B-A0A6-9BCA8A7DE02F}"/>
              </a:ext>
            </a:extLst>
          </p:cNvPr>
          <p:cNvSpPr>
            <a:spLocks noGrp="1"/>
          </p:cNvSpPr>
          <p:nvPr>
            <p:ph type="title"/>
          </p:nvPr>
        </p:nvSpPr>
        <p:spPr/>
        <p:txBody>
          <a:bodyPr/>
          <a:lstStyle/>
          <a:p>
            <a:r>
              <a:rPr lang="de-DE" dirty="0"/>
              <a:t>Kriterien, die eine stationäre Aufnahme </a:t>
            </a:r>
          </a:p>
        </p:txBody>
      </p:sp>
      <p:sp>
        <p:nvSpPr>
          <p:cNvPr id="3" name="Inhaltsplatzhalter 2">
            <a:extLst>
              <a:ext uri="{FF2B5EF4-FFF2-40B4-BE49-F238E27FC236}">
                <a16:creationId xmlns:a16="http://schemas.microsoft.com/office/drawing/2014/main" id="{A20CFAB8-C31E-411B-8ACC-755A3A7F6696}"/>
              </a:ext>
            </a:extLst>
          </p:cNvPr>
          <p:cNvSpPr>
            <a:spLocks noGrp="1"/>
          </p:cNvSpPr>
          <p:nvPr>
            <p:ph idx="1"/>
          </p:nvPr>
        </p:nvSpPr>
        <p:spPr/>
        <p:txBody>
          <a:bodyPr/>
          <a:lstStyle/>
          <a:p>
            <a:pPr marL="0" indent="0">
              <a:buNone/>
            </a:pPr>
            <a:r>
              <a:rPr lang="de-DE" dirty="0"/>
              <a:t>eventuell trotz eines niedrigen Scores erforderlich machen können, müssen berücksichtigt werden: </a:t>
            </a:r>
          </a:p>
          <a:p>
            <a:pPr marL="625475" indent="-625475"/>
            <a:r>
              <a:rPr lang="de-DE" dirty="0"/>
              <a:t>Hypoxämie/Sauerstoffpflichtigkeit</a:t>
            </a:r>
          </a:p>
          <a:p>
            <a:pPr marL="625475" indent="-625475"/>
            <a:r>
              <a:rPr lang="de-DE" dirty="0"/>
              <a:t>instabile Komorbiditäten</a:t>
            </a:r>
          </a:p>
          <a:p>
            <a:pPr marL="625475" indent="-625475"/>
            <a:r>
              <a:rPr lang="de-DE" dirty="0"/>
              <a:t>Komplikationen (z. B. Pleuraerguss)</a:t>
            </a:r>
          </a:p>
          <a:p>
            <a:pPr marL="625475" indent="-625475"/>
            <a:r>
              <a:rPr lang="de-DE" dirty="0"/>
              <a:t>soziale Faktoren (z. B. fehlende häusliche Versorgung)</a:t>
            </a:r>
          </a:p>
        </p:txBody>
      </p:sp>
    </p:spTree>
    <p:extLst>
      <p:ext uri="{BB962C8B-B14F-4D97-AF65-F5344CB8AC3E}">
        <p14:creationId xmlns:p14="http://schemas.microsoft.com/office/powerpoint/2010/main" val="26462920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C315D8-2B33-4066-BBD3-CC4DCFA53166}"/>
              </a:ext>
            </a:extLst>
          </p:cNvPr>
          <p:cNvSpPr>
            <a:spLocks noGrp="1"/>
          </p:cNvSpPr>
          <p:nvPr>
            <p:ph type="title"/>
          </p:nvPr>
        </p:nvSpPr>
        <p:spPr/>
        <p:txBody>
          <a:bodyPr/>
          <a:lstStyle/>
          <a:p>
            <a:r>
              <a:rPr lang="de-DE" dirty="0"/>
              <a:t>Pflegeheim (NHAP</a:t>
            </a:r>
            <a:r>
              <a:rPr lang="de-DE" baseline="30000" dirty="0"/>
              <a:t>*</a:t>
            </a:r>
            <a:r>
              <a:rPr lang="de-DE" dirty="0"/>
              <a:t>)</a:t>
            </a:r>
          </a:p>
        </p:txBody>
      </p:sp>
      <p:sp>
        <p:nvSpPr>
          <p:cNvPr id="3" name="Inhaltsplatzhalter 2">
            <a:extLst>
              <a:ext uri="{FF2B5EF4-FFF2-40B4-BE49-F238E27FC236}">
                <a16:creationId xmlns:a16="http://schemas.microsoft.com/office/drawing/2014/main" id="{4B75F441-D53F-4479-85B5-139B0875E79F}"/>
              </a:ext>
            </a:extLst>
          </p:cNvPr>
          <p:cNvSpPr>
            <a:spLocks noGrp="1"/>
          </p:cNvSpPr>
          <p:nvPr>
            <p:ph idx="1"/>
          </p:nvPr>
        </p:nvSpPr>
        <p:spPr/>
        <p:txBody>
          <a:bodyPr/>
          <a:lstStyle/>
          <a:p>
            <a:pPr marL="0" indent="0">
              <a:buNone/>
            </a:pPr>
            <a:r>
              <a:rPr lang="de-DE" sz="2600" dirty="0"/>
              <a:t>Bedingungen für eine ambulante Therapie</a:t>
            </a:r>
          </a:p>
          <a:p>
            <a:r>
              <a:rPr lang="de-DE" sz="2600" dirty="0"/>
              <a:t>ärztliche und pflegerische Betreuung (mindestens einmalige ärztliche </a:t>
            </a:r>
            <a:r>
              <a:rPr lang="de-DE" sz="2600" dirty="0" err="1"/>
              <a:t>Reevaluation</a:t>
            </a:r>
            <a:r>
              <a:rPr lang="de-DE" sz="2600" dirty="0"/>
              <a:t> nach 48 - 72 Stunden und Sicherstellung einer hinreichenden Versorgung)</a:t>
            </a:r>
          </a:p>
          <a:p>
            <a:r>
              <a:rPr lang="de-DE" sz="2600" dirty="0"/>
              <a:t>zuverlässige Medikamentenapplikation</a:t>
            </a:r>
          </a:p>
          <a:p>
            <a:r>
              <a:rPr lang="de-DE" sz="2600" dirty="0"/>
              <a:t>ggf. die Verfügbarkeit von Sauerstoff</a:t>
            </a:r>
          </a:p>
          <a:p>
            <a:r>
              <a:rPr lang="de-DE" sz="2600" dirty="0"/>
              <a:t>die Möglichkeit einer initial parenteralen Therapie, falls indiziert</a:t>
            </a:r>
          </a:p>
          <a:p>
            <a:r>
              <a:rPr lang="de-DE" sz="2600" dirty="0"/>
              <a:t>Für Patienten, bei denen sich ein palliatives Therapieziel ergibt, entscheiden die Erfordernisse der palliativen Therapie über das Therapiesetting.</a:t>
            </a:r>
          </a:p>
        </p:txBody>
      </p:sp>
      <p:sp>
        <p:nvSpPr>
          <p:cNvPr id="4" name="Textfeld 3">
            <a:extLst>
              <a:ext uri="{FF2B5EF4-FFF2-40B4-BE49-F238E27FC236}">
                <a16:creationId xmlns:a16="http://schemas.microsoft.com/office/drawing/2014/main" id="{BBA49A85-79D7-4B2E-B4EC-3DAE906FE475}"/>
              </a:ext>
            </a:extLst>
          </p:cNvPr>
          <p:cNvSpPr txBox="1"/>
          <p:nvPr/>
        </p:nvSpPr>
        <p:spPr>
          <a:xfrm>
            <a:off x="5784980" y="6534074"/>
            <a:ext cx="11084134" cy="276999"/>
          </a:xfrm>
          <a:prstGeom prst="rect">
            <a:avLst/>
          </a:prstGeom>
          <a:noFill/>
        </p:spPr>
        <p:txBody>
          <a:bodyPr wrap="square" rtlCol="0">
            <a:spAutoFit/>
          </a:bodyPr>
          <a:lstStyle/>
          <a:p>
            <a:r>
              <a:rPr lang="de-DE" sz="1200" dirty="0"/>
              <a:t>* NHAP: Im Senioren- bzw. Pflegeheim erworbene Pneumonie (Nursing-home-</a:t>
            </a:r>
            <a:r>
              <a:rPr lang="de-DE" sz="1200" dirty="0" err="1"/>
              <a:t>acquired</a:t>
            </a:r>
            <a:r>
              <a:rPr lang="de-DE" sz="1200" dirty="0"/>
              <a:t> </a:t>
            </a:r>
            <a:r>
              <a:rPr lang="de-DE" sz="1200" dirty="0" err="1"/>
              <a:t>pneumonia</a:t>
            </a:r>
            <a:r>
              <a:rPr lang="de-DE" sz="1200" dirty="0"/>
              <a:t>)</a:t>
            </a:r>
          </a:p>
        </p:txBody>
      </p:sp>
    </p:spTree>
    <p:extLst>
      <p:ext uri="{BB962C8B-B14F-4D97-AF65-F5344CB8AC3E}">
        <p14:creationId xmlns:p14="http://schemas.microsoft.com/office/powerpoint/2010/main" val="9259550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BA5B02-8453-4122-9ADF-D16D1565B271}"/>
              </a:ext>
            </a:extLst>
          </p:cNvPr>
          <p:cNvSpPr>
            <a:spLocks noGrp="1"/>
          </p:cNvSpPr>
          <p:nvPr>
            <p:ph type="title"/>
          </p:nvPr>
        </p:nvSpPr>
        <p:spPr/>
        <p:txBody>
          <a:bodyPr/>
          <a:lstStyle/>
          <a:p>
            <a:r>
              <a:rPr lang="de-DE" dirty="0"/>
              <a:t>Akuter Notfall </a:t>
            </a:r>
          </a:p>
        </p:txBody>
      </p:sp>
      <p:sp>
        <p:nvSpPr>
          <p:cNvPr id="3" name="Inhaltsplatzhalter 2">
            <a:extLst>
              <a:ext uri="{FF2B5EF4-FFF2-40B4-BE49-F238E27FC236}">
                <a16:creationId xmlns:a16="http://schemas.microsoft.com/office/drawing/2014/main" id="{F425CD2E-22FA-4529-88D5-F8AFA06F7D2A}"/>
              </a:ext>
            </a:extLst>
          </p:cNvPr>
          <p:cNvSpPr>
            <a:spLocks noGrp="1"/>
          </p:cNvSpPr>
          <p:nvPr>
            <p:ph idx="1"/>
          </p:nvPr>
        </p:nvSpPr>
        <p:spPr/>
        <p:txBody>
          <a:bodyPr/>
          <a:lstStyle/>
          <a:p>
            <a:pPr marL="0" indent="0">
              <a:buNone/>
            </a:pPr>
            <a:r>
              <a:rPr lang="de-DE" sz="2400" b="0" i="0" u="none" strike="noStrike" baseline="0" dirty="0">
                <a:solidFill>
                  <a:srgbClr val="000000"/>
                </a:solidFill>
              </a:rPr>
              <a:t>E11	Alle Patienten der Gruppen 1a (und 1b ohne Einschränkung therapeutischer 	Eskalationen) mit &gt; 2 </a:t>
            </a:r>
            <a:r>
              <a:rPr lang="de-DE" sz="2400" b="0" i="0" u="none" strike="noStrike" baseline="0" dirty="0" err="1">
                <a:solidFill>
                  <a:srgbClr val="000000"/>
                </a:solidFill>
              </a:rPr>
              <a:t>Minorkriterien</a:t>
            </a:r>
            <a:r>
              <a:rPr lang="de-DE" sz="2400" b="0" i="0" u="none" strike="noStrike" baseline="0" dirty="0">
                <a:solidFill>
                  <a:srgbClr val="000000"/>
                </a:solidFill>
              </a:rPr>
              <a:t> oder mit einem </a:t>
            </a:r>
            <a:r>
              <a:rPr lang="de-DE" sz="2400" b="0" i="0" u="none" strike="noStrike" baseline="0" dirty="0" err="1">
                <a:solidFill>
                  <a:srgbClr val="0070C0"/>
                </a:solidFill>
              </a:rPr>
              <a:t>Majorkriterium</a:t>
            </a:r>
            <a:r>
              <a:rPr lang="de-DE" sz="2400" b="0" i="0" u="none" strike="noStrike" baseline="0" dirty="0">
                <a:solidFill>
                  <a:srgbClr val="0070C0"/>
                </a:solidFill>
              </a:rPr>
              <a:t> (invasive 	Beatmung oder systemische Hypotension mit </a:t>
            </a:r>
            <a:r>
              <a:rPr lang="de-DE" sz="2400" b="0" i="0" u="none" strike="noStrike" baseline="0" dirty="0" err="1">
                <a:solidFill>
                  <a:srgbClr val="0070C0"/>
                </a:solidFill>
              </a:rPr>
              <a:t>Vasopressortherapie</a:t>
            </a:r>
            <a:r>
              <a:rPr lang="de-DE" sz="2400" b="0" i="0" u="none" strike="noStrike" baseline="0" dirty="0">
                <a:solidFill>
                  <a:srgbClr val="0070C0"/>
                </a:solidFill>
              </a:rPr>
              <a:t>)</a:t>
            </a:r>
            <a:r>
              <a:rPr lang="de-DE" sz="2400" b="0" i="0" u="none" strike="noStrike" baseline="0" dirty="0">
                <a:solidFill>
                  <a:srgbClr val="000000"/>
                </a:solidFill>
              </a:rPr>
              <a:t> sollen als 	akuter Notfall behandelt werden und bedürfen eines umgehenden 	intensivierten Managements. </a:t>
            </a:r>
          </a:p>
          <a:p>
            <a:pPr marL="0" indent="0">
              <a:buNone/>
            </a:pPr>
            <a:r>
              <a:rPr lang="de-DE" sz="2400" b="0" i="0" u="none" strike="noStrike" baseline="0" dirty="0">
                <a:solidFill>
                  <a:srgbClr val="000000"/>
                </a:solidFill>
              </a:rPr>
              <a:t>Eine individualisierte rasche Volumentherapie mit </a:t>
            </a:r>
            <a:r>
              <a:rPr lang="de-DE" sz="2400" b="0" i="0" u="none" strike="noStrike" baseline="0" dirty="0" err="1">
                <a:solidFill>
                  <a:srgbClr val="000000"/>
                </a:solidFill>
              </a:rPr>
              <a:t>kristalloiden</a:t>
            </a:r>
            <a:r>
              <a:rPr lang="de-DE" sz="2400" b="0" i="0" u="none" strike="noStrike" baseline="0" dirty="0">
                <a:solidFill>
                  <a:srgbClr val="000000"/>
                </a:solidFill>
              </a:rPr>
              <a:t> Lösungen bzw. Therapie mit </a:t>
            </a:r>
            <a:r>
              <a:rPr lang="de-DE" sz="2400" b="0" i="0" u="none" strike="noStrike" baseline="0" dirty="0" err="1">
                <a:solidFill>
                  <a:srgbClr val="000000"/>
                </a:solidFill>
              </a:rPr>
              <a:t>Vasopressoren</a:t>
            </a:r>
            <a:r>
              <a:rPr lang="de-DE" sz="2400" b="0" i="0" u="none" strike="noStrike" baseline="0" dirty="0">
                <a:solidFill>
                  <a:srgbClr val="000000"/>
                </a:solidFill>
              </a:rPr>
              <a:t> sowie die umgehende Einleitung einer adäquaten initialen antimikrobiellen Therapie möglichst innerhalb von einer Stunde sollen bei diesen Patienten erfolgen. Die weitere Therapie der Sepsis soll sich an den Leitlinien zur Sepsis orientieren. </a:t>
            </a:r>
          </a:p>
          <a:p>
            <a:pPr marL="0" indent="0">
              <a:buNone/>
            </a:pPr>
            <a:r>
              <a:rPr lang="de-DE" sz="2400" b="0" i="0" u="none" strike="noStrike" baseline="0" dirty="0">
                <a:solidFill>
                  <a:srgbClr val="0070C0"/>
                </a:solidFill>
              </a:rPr>
              <a:t>Starke Empfehlung, Evidenz B </a:t>
            </a:r>
            <a:endParaRPr lang="de-DE" sz="2400" dirty="0">
              <a:solidFill>
                <a:srgbClr val="0070C0"/>
              </a:solidFill>
            </a:endParaRPr>
          </a:p>
        </p:txBody>
      </p:sp>
    </p:spTree>
    <p:extLst>
      <p:ext uri="{BB962C8B-B14F-4D97-AF65-F5344CB8AC3E}">
        <p14:creationId xmlns:p14="http://schemas.microsoft.com/office/powerpoint/2010/main" val="16747654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F8D2A4-DFBC-4C1A-B096-B88CCF348BB4}"/>
              </a:ext>
            </a:extLst>
          </p:cNvPr>
          <p:cNvSpPr>
            <a:spLocks noGrp="1"/>
          </p:cNvSpPr>
          <p:nvPr>
            <p:ph type="title"/>
          </p:nvPr>
        </p:nvSpPr>
        <p:spPr/>
        <p:txBody>
          <a:bodyPr>
            <a:normAutofit/>
          </a:bodyPr>
          <a:lstStyle/>
          <a:p>
            <a:r>
              <a:rPr lang="de-DE" dirty="0"/>
              <a:t>Initiales </a:t>
            </a:r>
            <a:r>
              <a:rPr lang="de-DE" dirty="0" err="1"/>
              <a:t>Sepsismanagement</a:t>
            </a:r>
            <a:endParaRPr lang="de-DE" dirty="0"/>
          </a:p>
        </p:txBody>
      </p:sp>
      <p:sp>
        <p:nvSpPr>
          <p:cNvPr id="3" name="Inhaltsplatzhalter 2">
            <a:extLst>
              <a:ext uri="{FF2B5EF4-FFF2-40B4-BE49-F238E27FC236}">
                <a16:creationId xmlns:a16="http://schemas.microsoft.com/office/drawing/2014/main" id="{A173BB51-C4FE-4F53-BC40-080CA3EDF7E2}"/>
              </a:ext>
            </a:extLst>
          </p:cNvPr>
          <p:cNvSpPr>
            <a:spLocks noGrp="1"/>
          </p:cNvSpPr>
          <p:nvPr>
            <p:ph idx="1"/>
          </p:nvPr>
        </p:nvSpPr>
        <p:spPr/>
        <p:txBody>
          <a:bodyPr/>
          <a:lstStyle/>
          <a:p>
            <a:pPr marL="0" indent="0">
              <a:spcBef>
                <a:spcPts val="0"/>
              </a:spcBef>
              <a:buNone/>
            </a:pPr>
            <a:r>
              <a:rPr lang="de-DE" dirty="0"/>
              <a:t>Schnellstmöglich, </a:t>
            </a:r>
            <a:r>
              <a:rPr lang="de-DE" dirty="0">
                <a:solidFill>
                  <a:srgbClr val="0070C0"/>
                </a:solidFill>
              </a:rPr>
              <a:t>innerhalb von 1 Stunde nach Diagnose </a:t>
            </a:r>
            <a:r>
              <a:rPr lang="de-DE" dirty="0"/>
              <a:t>Pneumonie als Notfall:</a:t>
            </a:r>
          </a:p>
          <a:p>
            <a:pPr marL="534988" indent="-534988">
              <a:spcBef>
                <a:spcPts val="0"/>
              </a:spcBef>
            </a:pPr>
            <a:r>
              <a:rPr lang="de-DE" dirty="0"/>
              <a:t>Laktatmessung, Wiederholung bei Wert &gt; 2 mmol/l</a:t>
            </a:r>
          </a:p>
          <a:p>
            <a:pPr marL="534988" indent="-534988">
              <a:spcBef>
                <a:spcPts val="0"/>
              </a:spcBef>
            </a:pPr>
            <a:r>
              <a:rPr lang="de-DE" dirty="0"/>
              <a:t>Abnahme von Blutkulturen vor Antibiotikagabe</a:t>
            </a:r>
          </a:p>
          <a:p>
            <a:pPr marL="534988" indent="-534988">
              <a:spcBef>
                <a:spcPts val="0"/>
              </a:spcBef>
            </a:pPr>
            <a:r>
              <a:rPr lang="de-DE" dirty="0"/>
              <a:t>intravenöse Gabe eines adäquaten Breitspektrum-antibiotikums</a:t>
            </a:r>
          </a:p>
          <a:p>
            <a:pPr marL="534988" indent="-534988">
              <a:spcBef>
                <a:spcPts val="0"/>
              </a:spcBef>
            </a:pPr>
            <a:r>
              <a:rPr lang="de-DE" dirty="0"/>
              <a:t>Flüssigkeitssubstitution mit Kristalloiden (30 ml/kg) bei Laktat &gt; 4 mmol/l oder Hypotension</a:t>
            </a:r>
          </a:p>
        </p:txBody>
      </p:sp>
    </p:spTree>
    <p:extLst>
      <p:ext uri="{BB962C8B-B14F-4D97-AF65-F5344CB8AC3E}">
        <p14:creationId xmlns:p14="http://schemas.microsoft.com/office/powerpoint/2010/main" val="4699761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E1582C-2992-4246-A50B-329AE1CAEBE3}"/>
              </a:ext>
            </a:extLst>
          </p:cNvPr>
          <p:cNvSpPr>
            <a:spLocks noGrp="1"/>
          </p:cNvSpPr>
          <p:nvPr>
            <p:ph type="title"/>
          </p:nvPr>
        </p:nvSpPr>
        <p:spPr/>
        <p:txBody>
          <a:bodyPr/>
          <a:lstStyle/>
          <a:p>
            <a:r>
              <a:rPr lang="de-DE" dirty="0"/>
              <a:t>Intensivierte Überwachung bzw. Therapie</a:t>
            </a:r>
          </a:p>
        </p:txBody>
      </p:sp>
      <p:sp>
        <p:nvSpPr>
          <p:cNvPr id="3" name="Inhaltsplatzhalter 2">
            <a:extLst>
              <a:ext uri="{FF2B5EF4-FFF2-40B4-BE49-F238E27FC236}">
                <a16:creationId xmlns:a16="http://schemas.microsoft.com/office/drawing/2014/main" id="{90AD26FF-6DF8-4816-82D8-176B3D9E017E}"/>
              </a:ext>
            </a:extLst>
          </p:cNvPr>
          <p:cNvSpPr>
            <a:spLocks noGrp="1"/>
          </p:cNvSpPr>
          <p:nvPr>
            <p:ph idx="1"/>
          </p:nvPr>
        </p:nvSpPr>
        <p:spPr/>
        <p:txBody>
          <a:bodyPr/>
          <a:lstStyle/>
          <a:p>
            <a:pPr marL="0" indent="0">
              <a:buNone/>
            </a:pPr>
            <a:r>
              <a:rPr lang="de-DE" dirty="0"/>
              <a:t>E12	Patienten der Gruppen 1a (und 1b ohne Beschränkung 	therapeutischer Eskalationen) mit erhöhtem 	Letalitätsrisiko, d.h. mit instabilen Komorbiditäten, 1-2 	</a:t>
            </a:r>
            <a:r>
              <a:rPr lang="de-DE" dirty="0" err="1"/>
              <a:t>Minorkriterien</a:t>
            </a:r>
            <a:r>
              <a:rPr lang="de-DE" dirty="0"/>
              <a:t> oder Laktat &gt; 2 mmol/l sollen intensiviert 	überwacht werden. Dazu sollen Vitalparameter, 	Oxygenierung und Organfunktion bis zur klinischen 	Stabilität regelmäßig reevaluiert werden. </a:t>
            </a:r>
          </a:p>
          <a:p>
            <a:pPr marL="0" indent="0">
              <a:buNone/>
            </a:pPr>
            <a:r>
              <a:rPr lang="de-DE" dirty="0">
                <a:solidFill>
                  <a:srgbClr val="0070C0"/>
                </a:solidFill>
              </a:rPr>
              <a:t>Starke Empfehlung, Evidenz B</a:t>
            </a:r>
          </a:p>
        </p:txBody>
      </p:sp>
    </p:spTree>
    <p:extLst>
      <p:ext uri="{BB962C8B-B14F-4D97-AF65-F5344CB8AC3E}">
        <p14:creationId xmlns:p14="http://schemas.microsoft.com/office/powerpoint/2010/main" val="40242092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6374EC-F6B5-4CDD-81BE-78EC440708F9}"/>
              </a:ext>
            </a:extLst>
          </p:cNvPr>
          <p:cNvSpPr>
            <a:spLocks noGrp="1"/>
          </p:cNvSpPr>
          <p:nvPr>
            <p:ph type="title"/>
          </p:nvPr>
        </p:nvSpPr>
        <p:spPr/>
        <p:txBody>
          <a:bodyPr/>
          <a:lstStyle/>
          <a:p>
            <a:r>
              <a:rPr lang="de-DE" dirty="0"/>
              <a:t>Pneumonien mit erhöhtem Letalitätsrisiko</a:t>
            </a:r>
          </a:p>
        </p:txBody>
      </p:sp>
      <p:sp>
        <p:nvSpPr>
          <p:cNvPr id="3" name="Inhaltsplatzhalter 2">
            <a:extLst>
              <a:ext uri="{FF2B5EF4-FFF2-40B4-BE49-F238E27FC236}">
                <a16:creationId xmlns:a16="http://schemas.microsoft.com/office/drawing/2014/main" id="{40619B22-F52F-4F24-874A-3F6D3DF1F0AA}"/>
              </a:ext>
            </a:extLst>
          </p:cNvPr>
          <p:cNvSpPr>
            <a:spLocks noGrp="1"/>
          </p:cNvSpPr>
          <p:nvPr>
            <p:ph idx="1"/>
          </p:nvPr>
        </p:nvSpPr>
        <p:spPr/>
        <p:txBody>
          <a:bodyPr/>
          <a:lstStyle/>
          <a:p>
            <a:r>
              <a:rPr lang="de-DE" dirty="0"/>
              <a:t>Patienten mit instabilen oder dekompensierten chronischen Komorbiditäten (vor allem Erkrankungen des Herzens, der Lunge, Nieren, Leber, des ZNS, mit Tumoren oder Diabetes mellitus) und</a:t>
            </a:r>
          </a:p>
          <a:p>
            <a:r>
              <a:rPr lang="de-DE" dirty="0"/>
              <a:t>Patienten mit 1-2 </a:t>
            </a:r>
            <a:r>
              <a:rPr lang="de-DE" dirty="0" err="1"/>
              <a:t>Minorkriterien</a:t>
            </a:r>
            <a:r>
              <a:rPr lang="de-DE" dirty="0"/>
              <a:t> oder </a:t>
            </a:r>
            <a:br>
              <a:rPr lang="de-DE" dirty="0"/>
            </a:br>
            <a:r>
              <a:rPr lang="de-DE" dirty="0"/>
              <a:t>Laktaterhöhung &gt; 2 mmol/l</a:t>
            </a:r>
          </a:p>
        </p:txBody>
      </p:sp>
    </p:spTree>
    <p:extLst>
      <p:ext uri="{BB962C8B-B14F-4D97-AF65-F5344CB8AC3E}">
        <p14:creationId xmlns:p14="http://schemas.microsoft.com/office/powerpoint/2010/main" val="3755189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FF3DA3-660C-467F-9BF5-175F98191241}"/>
              </a:ext>
            </a:extLst>
          </p:cNvPr>
          <p:cNvSpPr>
            <a:spLocks noGrp="1"/>
          </p:cNvSpPr>
          <p:nvPr>
            <p:ph type="title"/>
          </p:nvPr>
        </p:nvSpPr>
        <p:spPr/>
        <p:txBody>
          <a:bodyPr/>
          <a:lstStyle/>
          <a:p>
            <a:r>
              <a:rPr lang="de-DE" dirty="0"/>
              <a:t>Definitionen und Klassifikation</a:t>
            </a:r>
          </a:p>
        </p:txBody>
      </p:sp>
      <p:sp>
        <p:nvSpPr>
          <p:cNvPr id="3" name="Inhaltsplatzhalter 2">
            <a:extLst>
              <a:ext uri="{FF2B5EF4-FFF2-40B4-BE49-F238E27FC236}">
                <a16:creationId xmlns:a16="http://schemas.microsoft.com/office/drawing/2014/main" id="{1C6CA8B9-D5FD-4689-BFF2-D4B32A18AF25}"/>
              </a:ext>
            </a:extLst>
          </p:cNvPr>
          <p:cNvSpPr>
            <a:spLocks noGrp="1"/>
          </p:cNvSpPr>
          <p:nvPr>
            <p:ph idx="1"/>
          </p:nvPr>
        </p:nvSpPr>
        <p:spPr/>
        <p:txBody>
          <a:bodyPr/>
          <a:lstStyle/>
          <a:p>
            <a:pPr marL="0" indent="0">
              <a:buNone/>
            </a:pPr>
            <a:r>
              <a:rPr lang="de-DE" sz="3200" dirty="0"/>
              <a:t>E3	Für Patienten mit ambulant erworbener Pneumonie soll 	initial und/oder im Verlauf das Therapieziel anhand der 	Kriterien Funktionalität, Komorbidität und Prognose als 	kurativ oder palliativ festgelegt werden. </a:t>
            </a:r>
            <a:br>
              <a:rPr lang="de-DE" sz="3200" dirty="0"/>
            </a:br>
            <a:r>
              <a:rPr lang="de-DE" sz="3200" dirty="0"/>
              <a:t>	</a:t>
            </a:r>
            <a:r>
              <a:rPr lang="de-DE" sz="3200" dirty="0">
                <a:solidFill>
                  <a:srgbClr val="0070C0"/>
                </a:solidFill>
              </a:rPr>
              <a:t>Starke Empfehlung, Evidenz C</a:t>
            </a:r>
          </a:p>
          <a:p>
            <a:pPr marL="0" indent="0">
              <a:buNone/>
            </a:pPr>
            <a:endParaRPr lang="de-DE" dirty="0"/>
          </a:p>
        </p:txBody>
      </p:sp>
    </p:spTree>
    <p:extLst>
      <p:ext uri="{BB962C8B-B14F-4D97-AF65-F5344CB8AC3E}">
        <p14:creationId xmlns:p14="http://schemas.microsoft.com/office/powerpoint/2010/main" val="37171471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3FB8A5-5789-4A87-9242-4634D6F438B9}"/>
              </a:ext>
            </a:extLst>
          </p:cNvPr>
          <p:cNvSpPr>
            <a:spLocks noGrp="1"/>
          </p:cNvSpPr>
          <p:nvPr>
            <p:ph type="title"/>
          </p:nvPr>
        </p:nvSpPr>
        <p:spPr/>
        <p:txBody>
          <a:bodyPr/>
          <a:lstStyle/>
          <a:p>
            <a:r>
              <a:rPr lang="de-DE" sz="3200" dirty="0"/>
              <a:t>Monitoring</a:t>
            </a:r>
            <a:endParaRPr lang="de-DE" dirty="0"/>
          </a:p>
        </p:txBody>
      </p:sp>
      <p:sp>
        <p:nvSpPr>
          <p:cNvPr id="3" name="Inhaltsplatzhalter 2">
            <a:extLst>
              <a:ext uri="{FF2B5EF4-FFF2-40B4-BE49-F238E27FC236}">
                <a16:creationId xmlns:a16="http://schemas.microsoft.com/office/drawing/2014/main" id="{5F524763-A7BA-476C-BC0F-01AE9EF207A0}"/>
              </a:ext>
            </a:extLst>
          </p:cNvPr>
          <p:cNvSpPr>
            <a:spLocks noGrp="1"/>
          </p:cNvSpPr>
          <p:nvPr>
            <p:ph idx="1"/>
          </p:nvPr>
        </p:nvSpPr>
        <p:spPr>
          <a:xfrm>
            <a:off x="669758" y="1819848"/>
            <a:ext cx="10972800" cy="4863694"/>
          </a:xfrm>
        </p:spPr>
        <p:txBody>
          <a:bodyPr/>
          <a:lstStyle/>
          <a:p>
            <a:pPr marL="0" indent="0">
              <a:buNone/>
            </a:pPr>
            <a:r>
              <a:rPr lang="de-DE" sz="2800" dirty="0"/>
              <a:t>E13	Über das (selbstverständliche) Monitoring von Patienten mit 	Notwendigkeit einer Beatmung und/oder einer </a:t>
            </a:r>
            <a:r>
              <a:rPr lang="de-DE" sz="2800" dirty="0" err="1"/>
              <a:t>Vasopressortherapie</a:t>
            </a:r>
            <a:r>
              <a:rPr lang="de-DE" sz="2800" dirty="0"/>
              <a:t> 	hinaus sollen alle hospitalisierten Patienten mit Pneumonie als 	Notfall oder Pneumonie mit erhöhtem Letalitätsrisiko, sofern sie 	keiner begründeten und konsentierten Limitation des Therapieziels 	unterliegen, ein individuell angepasstes Monitoring der 	Vitalparameter, der Oxygenierung und der Organfunktionen bis zum 	Nachweis einer klinischen Besserung erhalten. </a:t>
            </a:r>
          </a:p>
          <a:p>
            <a:pPr marL="0" indent="0">
              <a:buNone/>
            </a:pPr>
            <a:r>
              <a:rPr lang="de-DE" sz="2800" dirty="0"/>
              <a:t>Durchführung und 	Ergebnisse dieser Maßnahmen sollen regelmäßig ärztlich angepasst 	und überwacht werden. </a:t>
            </a:r>
          </a:p>
          <a:p>
            <a:pPr marL="0" indent="0">
              <a:buNone/>
            </a:pPr>
            <a:r>
              <a:rPr lang="de-DE" sz="2800" dirty="0">
                <a:solidFill>
                  <a:srgbClr val="0070C0"/>
                </a:solidFill>
              </a:rPr>
              <a:t>Starke Empfehlung, Evidenz B</a:t>
            </a:r>
          </a:p>
        </p:txBody>
      </p:sp>
    </p:spTree>
    <p:extLst>
      <p:ext uri="{BB962C8B-B14F-4D97-AF65-F5344CB8AC3E}">
        <p14:creationId xmlns:p14="http://schemas.microsoft.com/office/powerpoint/2010/main" val="23048659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633983-49B2-4B58-9746-6012B752758E}"/>
              </a:ext>
            </a:extLst>
          </p:cNvPr>
          <p:cNvSpPr>
            <a:spLocks noGrp="1"/>
          </p:cNvSpPr>
          <p:nvPr>
            <p:ph type="title"/>
          </p:nvPr>
        </p:nvSpPr>
        <p:spPr/>
        <p:txBody>
          <a:bodyPr/>
          <a:lstStyle/>
          <a:p>
            <a:r>
              <a:rPr lang="de-DE" sz="2800" dirty="0"/>
              <a:t>Monitoring</a:t>
            </a:r>
            <a:endParaRPr lang="de-DE" dirty="0"/>
          </a:p>
        </p:txBody>
      </p:sp>
      <p:sp>
        <p:nvSpPr>
          <p:cNvPr id="3" name="Inhaltsplatzhalter 2">
            <a:extLst>
              <a:ext uri="{FF2B5EF4-FFF2-40B4-BE49-F238E27FC236}">
                <a16:creationId xmlns:a16="http://schemas.microsoft.com/office/drawing/2014/main" id="{DEA704DD-7215-4CF0-AE9A-CDE16F97C165}"/>
              </a:ext>
            </a:extLst>
          </p:cNvPr>
          <p:cNvSpPr>
            <a:spLocks noGrp="1"/>
          </p:cNvSpPr>
          <p:nvPr>
            <p:ph idx="1"/>
          </p:nvPr>
        </p:nvSpPr>
        <p:spPr/>
        <p:txBody>
          <a:bodyPr/>
          <a:lstStyle/>
          <a:p>
            <a:pPr marL="0" indent="0">
              <a:buNone/>
            </a:pPr>
            <a:r>
              <a:rPr lang="de-DE" dirty="0"/>
              <a:t>E14	Insbesondere alle Patienten mit kardialer Komorbidität 	oder erhöhten kardialen Biomarkern sollen ein 	symptombezogenes kardiales Monitoring erhalten. </a:t>
            </a:r>
          </a:p>
          <a:p>
            <a:pPr marL="0" indent="0">
              <a:buNone/>
            </a:pPr>
            <a:r>
              <a:rPr lang="de-DE" dirty="0"/>
              <a:t>	Bei stationären Patienten mit anderen relevanten 		Komorbiditäten soll täglich klinisch auf Anzeichen einer 	Dekompensation der Komorbidität geachtet werden. </a:t>
            </a:r>
          </a:p>
          <a:p>
            <a:pPr marL="0" indent="0">
              <a:buNone/>
            </a:pPr>
            <a:r>
              <a:rPr lang="de-DE" dirty="0">
                <a:solidFill>
                  <a:srgbClr val="0070C0"/>
                </a:solidFill>
              </a:rPr>
              <a:t>	Starke Empfehlung, Evidenz B</a:t>
            </a:r>
            <a:endParaRPr lang="de-DE" dirty="0"/>
          </a:p>
        </p:txBody>
      </p:sp>
    </p:spTree>
    <p:extLst>
      <p:ext uri="{BB962C8B-B14F-4D97-AF65-F5344CB8AC3E}">
        <p14:creationId xmlns:p14="http://schemas.microsoft.com/office/powerpoint/2010/main" val="6551714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009AA0-FFB6-4D8E-A8B4-D4596A2A0587}"/>
              </a:ext>
            </a:extLst>
          </p:cNvPr>
          <p:cNvSpPr>
            <a:spLocks noGrp="1"/>
          </p:cNvSpPr>
          <p:nvPr>
            <p:ph type="title"/>
          </p:nvPr>
        </p:nvSpPr>
        <p:spPr/>
        <p:txBody>
          <a:bodyPr/>
          <a:lstStyle/>
          <a:p>
            <a:r>
              <a:rPr lang="de-DE" dirty="0"/>
              <a:t>Komplikationen </a:t>
            </a:r>
          </a:p>
        </p:txBody>
      </p:sp>
      <p:sp>
        <p:nvSpPr>
          <p:cNvPr id="3" name="Inhaltsplatzhalter 2">
            <a:extLst>
              <a:ext uri="{FF2B5EF4-FFF2-40B4-BE49-F238E27FC236}">
                <a16:creationId xmlns:a16="http://schemas.microsoft.com/office/drawing/2014/main" id="{5B666688-1372-42D6-9687-BE83A637414D}"/>
              </a:ext>
            </a:extLst>
          </p:cNvPr>
          <p:cNvSpPr>
            <a:spLocks noGrp="1"/>
          </p:cNvSpPr>
          <p:nvPr>
            <p:ph idx="1"/>
          </p:nvPr>
        </p:nvSpPr>
        <p:spPr/>
        <p:txBody>
          <a:bodyPr/>
          <a:lstStyle/>
          <a:p>
            <a:pPr marL="0" indent="0">
              <a:buNone/>
            </a:pPr>
            <a:r>
              <a:rPr lang="de-DE" dirty="0"/>
              <a:t>E15	Bei allen Patienten soll auf Pneumonie-assoziierte 	Komplikationen geachtet werden (komplizierter 	parapneumonischer Erguss bzw. Empyem, Abszess). </a:t>
            </a:r>
            <a:br>
              <a:rPr lang="de-DE" dirty="0"/>
            </a:br>
            <a:r>
              <a:rPr lang="de-DE" dirty="0"/>
              <a:t>	</a:t>
            </a:r>
            <a:r>
              <a:rPr lang="de-DE" dirty="0">
                <a:solidFill>
                  <a:srgbClr val="0070C0"/>
                </a:solidFill>
              </a:rPr>
              <a:t>Starke Empfehlung, Evidenz B</a:t>
            </a:r>
          </a:p>
        </p:txBody>
      </p:sp>
    </p:spTree>
    <p:extLst>
      <p:ext uri="{BB962C8B-B14F-4D97-AF65-F5344CB8AC3E}">
        <p14:creationId xmlns:p14="http://schemas.microsoft.com/office/powerpoint/2010/main" val="33990435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711476-B06F-48D4-8AAE-E296F381EC23}"/>
              </a:ext>
            </a:extLst>
          </p:cNvPr>
          <p:cNvSpPr>
            <a:spLocks noGrp="1"/>
          </p:cNvSpPr>
          <p:nvPr>
            <p:ph type="title"/>
          </p:nvPr>
        </p:nvSpPr>
        <p:spPr/>
        <p:txBody>
          <a:bodyPr/>
          <a:lstStyle/>
          <a:p>
            <a:r>
              <a:rPr lang="de-DE" dirty="0"/>
              <a:t>Therapiesetting</a:t>
            </a:r>
          </a:p>
        </p:txBody>
      </p:sp>
      <p:sp>
        <p:nvSpPr>
          <p:cNvPr id="3" name="Inhaltsplatzhalter 2">
            <a:extLst>
              <a:ext uri="{FF2B5EF4-FFF2-40B4-BE49-F238E27FC236}">
                <a16:creationId xmlns:a16="http://schemas.microsoft.com/office/drawing/2014/main" id="{FC549C66-FDFA-45CD-BE57-A74B2B3CA02F}"/>
              </a:ext>
            </a:extLst>
          </p:cNvPr>
          <p:cNvSpPr>
            <a:spLocks noGrp="1"/>
          </p:cNvSpPr>
          <p:nvPr>
            <p:ph idx="1"/>
          </p:nvPr>
        </p:nvSpPr>
        <p:spPr/>
        <p:txBody>
          <a:bodyPr/>
          <a:lstStyle/>
          <a:p>
            <a:r>
              <a:rPr lang="de-DE" sz="2400" dirty="0"/>
              <a:t>Patienten mit leichtgradiger Pneumonie sollen ambulant behandelt werden. Zusätzliche Voraussetzung ist eine sichere Einnahme und Resorption einer oralen Medikation, das Fehlen sozialer Kontraindikationen sowie die Abwesenheit von Komplikationen (z. B. Pleuraerguss).</a:t>
            </a:r>
          </a:p>
          <a:p>
            <a:r>
              <a:rPr lang="de-DE" sz="2400" dirty="0"/>
              <a:t>Patienten mit mittelschwerer Pneumonie bedürfen der Hospitalisation und des intensivierten Monitorings, bis eine klinische Stabilisierung erreicht ist.</a:t>
            </a:r>
          </a:p>
          <a:p>
            <a:r>
              <a:rPr lang="de-DE" sz="2400" dirty="0"/>
              <a:t>Patienten mit schwerer Pneumonie erhalten im Krankenhaus ebenfalls ein intensiviertes Monitoring, eine Aufnahme auf der Intensivstation muss erwogen werden. Sie ist immer erforderlich bei invasiver Beatmung, septischem Schock und Multiorganversagen.</a:t>
            </a:r>
          </a:p>
        </p:txBody>
      </p:sp>
    </p:spTree>
    <p:extLst>
      <p:ext uri="{BB962C8B-B14F-4D97-AF65-F5344CB8AC3E}">
        <p14:creationId xmlns:p14="http://schemas.microsoft.com/office/powerpoint/2010/main" val="22279116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0A3FE7-7B1F-4847-8DDD-099CDCBF2843}"/>
              </a:ext>
            </a:extLst>
          </p:cNvPr>
          <p:cNvSpPr>
            <a:spLocks noGrp="1"/>
          </p:cNvSpPr>
          <p:nvPr>
            <p:ph type="title"/>
          </p:nvPr>
        </p:nvSpPr>
        <p:spPr/>
        <p:txBody>
          <a:bodyPr/>
          <a:lstStyle/>
          <a:p>
            <a:r>
              <a:rPr lang="de-DE" dirty="0"/>
              <a:t>Risikostratifizierung in der ambulanten Praxis</a:t>
            </a:r>
          </a:p>
        </p:txBody>
      </p:sp>
      <p:grpSp>
        <p:nvGrpSpPr>
          <p:cNvPr id="36" name="Gruppieren 35">
            <a:extLst>
              <a:ext uri="{FF2B5EF4-FFF2-40B4-BE49-F238E27FC236}">
                <a16:creationId xmlns:a16="http://schemas.microsoft.com/office/drawing/2014/main" id="{56C31A03-0F8D-4387-A609-FD36EB337396}"/>
              </a:ext>
            </a:extLst>
          </p:cNvPr>
          <p:cNvGrpSpPr/>
          <p:nvPr/>
        </p:nvGrpSpPr>
        <p:grpSpPr>
          <a:xfrm>
            <a:off x="395233" y="1753135"/>
            <a:ext cx="11599524" cy="4935146"/>
            <a:chOff x="395233" y="1753135"/>
            <a:chExt cx="11599524" cy="4935146"/>
          </a:xfrm>
        </p:grpSpPr>
        <p:grpSp>
          <p:nvGrpSpPr>
            <p:cNvPr id="15" name="Gruppieren 14">
              <a:extLst>
                <a:ext uri="{FF2B5EF4-FFF2-40B4-BE49-F238E27FC236}">
                  <a16:creationId xmlns:a16="http://schemas.microsoft.com/office/drawing/2014/main" id="{ABD07C62-9C78-403D-A9B8-110D8849DD3B}"/>
                </a:ext>
              </a:extLst>
            </p:cNvPr>
            <p:cNvGrpSpPr/>
            <p:nvPr/>
          </p:nvGrpSpPr>
          <p:grpSpPr>
            <a:xfrm>
              <a:off x="395233" y="1753135"/>
              <a:ext cx="11599524" cy="4935146"/>
              <a:chOff x="347608" y="1705510"/>
              <a:chExt cx="11599524" cy="4935146"/>
            </a:xfrm>
          </p:grpSpPr>
          <p:sp>
            <p:nvSpPr>
              <p:cNvPr id="3" name="Textfeld 2">
                <a:extLst>
                  <a:ext uri="{FF2B5EF4-FFF2-40B4-BE49-F238E27FC236}">
                    <a16:creationId xmlns:a16="http://schemas.microsoft.com/office/drawing/2014/main" id="{7B0D6024-838E-4126-BA94-6C42B205B101}"/>
                  </a:ext>
                </a:extLst>
              </p:cNvPr>
              <p:cNvSpPr txBox="1"/>
              <p:nvPr/>
            </p:nvSpPr>
            <p:spPr>
              <a:xfrm>
                <a:off x="3965824" y="1705510"/>
                <a:ext cx="4520630" cy="369332"/>
              </a:xfrm>
              <a:prstGeom prst="rect">
                <a:avLst/>
              </a:prstGeom>
              <a:noFill/>
              <a:ln w="12700">
                <a:solidFill>
                  <a:schemeClr val="tx1"/>
                </a:solidFill>
              </a:ln>
            </p:spPr>
            <p:txBody>
              <a:bodyPr wrap="square" rtlCol="0">
                <a:spAutoFit/>
              </a:bodyPr>
              <a:lstStyle/>
              <a:p>
                <a:r>
                  <a:rPr lang="de-DE" dirty="0"/>
                  <a:t>Definition des individuellen Therapieziels</a:t>
                </a:r>
              </a:p>
            </p:txBody>
          </p:sp>
          <p:sp>
            <p:nvSpPr>
              <p:cNvPr id="6" name="Textfeld 5">
                <a:extLst>
                  <a:ext uri="{FF2B5EF4-FFF2-40B4-BE49-F238E27FC236}">
                    <a16:creationId xmlns:a16="http://schemas.microsoft.com/office/drawing/2014/main" id="{03B573C4-9B76-47AD-B5E1-0E0E13E04AA1}"/>
                  </a:ext>
                </a:extLst>
              </p:cNvPr>
              <p:cNvSpPr txBox="1"/>
              <p:nvPr/>
            </p:nvSpPr>
            <p:spPr>
              <a:xfrm>
                <a:off x="7426502" y="2334952"/>
                <a:ext cx="4520630" cy="369332"/>
              </a:xfrm>
              <a:prstGeom prst="rect">
                <a:avLst/>
              </a:prstGeom>
              <a:noFill/>
              <a:ln w="12700">
                <a:solidFill>
                  <a:schemeClr val="tx1"/>
                </a:solidFill>
              </a:ln>
            </p:spPr>
            <p:txBody>
              <a:bodyPr wrap="square" rtlCol="0">
                <a:spAutoFit/>
              </a:bodyPr>
              <a:lstStyle/>
              <a:p>
                <a:r>
                  <a:rPr lang="de-DE" dirty="0"/>
                  <a:t>Gruppe 2 (palliatives Therapieziel)</a:t>
                </a:r>
              </a:p>
            </p:txBody>
          </p:sp>
          <p:sp>
            <p:nvSpPr>
              <p:cNvPr id="7" name="Textfeld 6">
                <a:extLst>
                  <a:ext uri="{FF2B5EF4-FFF2-40B4-BE49-F238E27FC236}">
                    <a16:creationId xmlns:a16="http://schemas.microsoft.com/office/drawing/2014/main" id="{F757A252-23DF-47E7-B09A-3C8DB3DFB857}"/>
                  </a:ext>
                </a:extLst>
              </p:cNvPr>
              <p:cNvSpPr txBox="1"/>
              <p:nvPr/>
            </p:nvSpPr>
            <p:spPr>
              <a:xfrm>
                <a:off x="2116660" y="2270183"/>
                <a:ext cx="4520630" cy="369332"/>
              </a:xfrm>
              <a:prstGeom prst="rect">
                <a:avLst/>
              </a:prstGeom>
              <a:noFill/>
              <a:ln w="12700">
                <a:solidFill>
                  <a:schemeClr val="tx1"/>
                </a:solidFill>
              </a:ln>
            </p:spPr>
            <p:txBody>
              <a:bodyPr wrap="square" rtlCol="0">
                <a:spAutoFit/>
              </a:bodyPr>
              <a:lstStyle/>
              <a:p>
                <a:r>
                  <a:rPr lang="de-DE" dirty="0"/>
                  <a:t>Gruppe 1a oder b (kuratives Therapieziel)</a:t>
                </a:r>
              </a:p>
            </p:txBody>
          </p:sp>
          <p:sp>
            <p:nvSpPr>
              <p:cNvPr id="8" name="Textfeld 7">
                <a:extLst>
                  <a:ext uri="{FF2B5EF4-FFF2-40B4-BE49-F238E27FC236}">
                    <a16:creationId xmlns:a16="http://schemas.microsoft.com/office/drawing/2014/main" id="{E452F62F-3C72-4863-9842-E0142270125C}"/>
                  </a:ext>
                </a:extLst>
              </p:cNvPr>
              <p:cNvSpPr txBox="1"/>
              <p:nvPr/>
            </p:nvSpPr>
            <p:spPr>
              <a:xfrm>
                <a:off x="2150945" y="2834857"/>
                <a:ext cx="4520630" cy="369332"/>
              </a:xfrm>
              <a:prstGeom prst="rect">
                <a:avLst/>
              </a:prstGeom>
              <a:noFill/>
              <a:ln w="12700">
                <a:solidFill>
                  <a:schemeClr val="tx1"/>
                </a:solidFill>
              </a:ln>
            </p:spPr>
            <p:txBody>
              <a:bodyPr wrap="square" rtlCol="0">
                <a:spAutoFit/>
              </a:bodyPr>
              <a:lstStyle/>
              <a:p>
                <a:r>
                  <a:rPr lang="de-DE" dirty="0"/>
                  <a:t>Klinische Evaluation, validiert durch Kriterien</a:t>
                </a:r>
              </a:p>
            </p:txBody>
          </p:sp>
          <p:sp>
            <p:nvSpPr>
              <p:cNvPr id="4" name="Textfeld 3">
                <a:extLst>
                  <a:ext uri="{FF2B5EF4-FFF2-40B4-BE49-F238E27FC236}">
                    <a16:creationId xmlns:a16="http://schemas.microsoft.com/office/drawing/2014/main" id="{642C9C3D-5778-423D-91D8-1E3269D8D0C9}"/>
                  </a:ext>
                </a:extLst>
              </p:cNvPr>
              <p:cNvSpPr txBox="1"/>
              <p:nvPr/>
            </p:nvSpPr>
            <p:spPr>
              <a:xfrm>
                <a:off x="8458694" y="5717326"/>
                <a:ext cx="3488438" cy="923330"/>
              </a:xfrm>
              <a:prstGeom prst="rect">
                <a:avLst/>
              </a:prstGeom>
              <a:noFill/>
              <a:ln w="12700">
                <a:solidFill>
                  <a:schemeClr val="tx1"/>
                </a:solidFill>
              </a:ln>
            </p:spPr>
            <p:txBody>
              <a:bodyPr wrap="square" rtlCol="0">
                <a:spAutoFit/>
              </a:bodyPr>
              <a:lstStyle/>
              <a:p>
                <a:r>
                  <a:rPr lang="de-DE" b="1" dirty="0"/>
                  <a:t>Palliation:</a:t>
                </a:r>
              </a:p>
              <a:p>
                <a:r>
                  <a:rPr lang="de-DE" dirty="0"/>
                  <a:t>Individuelles Therapieziel festlegen</a:t>
                </a:r>
              </a:p>
              <a:p>
                <a:r>
                  <a:rPr lang="de-DE" dirty="0"/>
                  <a:t>Ambulante Therapie erwägen</a:t>
                </a:r>
              </a:p>
            </p:txBody>
          </p:sp>
          <p:sp>
            <p:nvSpPr>
              <p:cNvPr id="9" name="Textfeld 8">
                <a:extLst>
                  <a:ext uri="{FF2B5EF4-FFF2-40B4-BE49-F238E27FC236}">
                    <a16:creationId xmlns:a16="http://schemas.microsoft.com/office/drawing/2014/main" id="{1F0404A1-D8EB-462A-BC46-6B4A0FD6AFEB}"/>
                  </a:ext>
                </a:extLst>
              </p:cNvPr>
              <p:cNvSpPr txBox="1"/>
              <p:nvPr/>
            </p:nvSpPr>
            <p:spPr>
              <a:xfrm>
                <a:off x="347608" y="5981450"/>
                <a:ext cx="3743582" cy="646331"/>
              </a:xfrm>
              <a:prstGeom prst="rect">
                <a:avLst/>
              </a:prstGeom>
              <a:noFill/>
              <a:ln w="12700">
                <a:solidFill>
                  <a:schemeClr val="tx1"/>
                </a:solidFill>
              </a:ln>
            </p:spPr>
            <p:txBody>
              <a:bodyPr wrap="square" rtlCol="0">
                <a:spAutoFit/>
              </a:bodyPr>
              <a:lstStyle/>
              <a:p>
                <a:r>
                  <a:rPr lang="de-DE" b="1" dirty="0"/>
                  <a:t>Leichtgradige Pneumonie:</a:t>
                </a:r>
              </a:p>
              <a:p>
                <a:r>
                  <a:rPr lang="de-DE" dirty="0"/>
                  <a:t>Ambulante Therapie erwägen</a:t>
                </a:r>
              </a:p>
            </p:txBody>
          </p:sp>
          <p:sp>
            <p:nvSpPr>
              <p:cNvPr id="10" name="Textfeld 9">
                <a:extLst>
                  <a:ext uri="{FF2B5EF4-FFF2-40B4-BE49-F238E27FC236}">
                    <a16:creationId xmlns:a16="http://schemas.microsoft.com/office/drawing/2014/main" id="{C8D5D22E-8FF7-414A-A873-6775F1A85054}"/>
                  </a:ext>
                </a:extLst>
              </p:cNvPr>
              <p:cNvSpPr txBox="1"/>
              <p:nvPr/>
            </p:nvSpPr>
            <p:spPr>
              <a:xfrm>
                <a:off x="4432555" y="5967268"/>
                <a:ext cx="3743582" cy="646331"/>
              </a:xfrm>
              <a:prstGeom prst="rect">
                <a:avLst/>
              </a:prstGeom>
              <a:noFill/>
              <a:ln w="12700">
                <a:solidFill>
                  <a:schemeClr val="tx1"/>
                </a:solidFill>
              </a:ln>
            </p:spPr>
            <p:txBody>
              <a:bodyPr wrap="square" rtlCol="0">
                <a:spAutoFit/>
              </a:bodyPr>
              <a:lstStyle/>
              <a:p>
                <a:r>
                  <a:rPr lang="de-DE" b="1" dirty="0"/>
                  <a:t>Weitere Evaluation </a:t>
                </a:r>
                <a:r>
                  <a:rPr lang="de-DE" dirty="0"/>
                  <a:t>erforderlich:</a:t>
                </a:r>
              </a:p>
              <a:p>
                <a:r>
                  <a:rPr lang="de-DE" dirty="0"/>
                  <a:t>In der Regel Krankenhaus-einweisung</a:t>
                </a:r>
              </a:p>
            </p:txBody>
          </p:sp>
          <p:sp>
            <p:nvSpPr>
              <p:cNvPr id="11" name="Textfeld 10">
                <a:extLst>
                  <a:ext uri="{FF2B5EF4-FFF2-40B4-BE49-F238E27FC236}">
                    <a16:creationId xmlns:a16="http://schemas.microsoft.com/office/drawing/2014/main" id="{FED5BBED-D35D-404F-8877-8EA65857E7C1}"/>
                  </a:ext>
                </a:extLst>
              </p:cNvPr>
              <p:cNvSpPr txBox="1"/>
              <p:nvPr/>
            </p:nvSpPr>
            <p:spPr>
              <a:xfrm>
                <a:off x="2470191" y="3300158"/>
                <a:ext cx="3924728" cy="2585323"/>
              </a:xfrm>
              <a:prstGeom prst="rect">
                <a:avLst/>
              </a:prstGeom>
              <a:noFill/>
              <a:ln w="12700">
                <a:solidFill>
                  <a:schemeClr val="tx1"/>
                </a:solidFill>
              </a:ln>
            </p:spPr>
            <p:txBody>
              <a:bodyPr wrap="square" rtlCol="0">
                <a:spAutoFit/>
              </a:bodyPr>
              <a:lstStyle/>
              <a:p>
                <a:r>
                  <a:rPr lang="de-DE" b="1" dirty="0"/>
                  <a:t>Schweregradkriterien</a:t>
                </a:r>
              </a:p>
              <a:p>
                <a:pPr marL="285750" indent="-285750">
                  <a:buFont typeface="Arial" panose="020B0604020202020204" pitchFamily="34" charset="0"/>
                  <a:buChar char="•"/>
                </a:pPr>
                <a:r>
                  <a:rPr lang="de-DE" dirty="0"/>
                  <a:t>Atemfrequent ≥ 30/min</a:t>
                </a:r>
              </a:p>
              <a:p>
                <a:pPr marL="285750" indent="-285750">
                  <a:buFont typeface="Arial" panose="020B0604020202020204" pitchFamily="34" charset="0"/>
                  <a:buChar char="•"/>
                </a:pPr>
                <a:r>
                  <a:rPr lang="de-DE" dirty="0"/>
                  <a:t>Blutdruck &lt;90/≤60 </a:t>
                </a:r>
                <a:r>
                  <a:rPr lang="de-DE" dirty="0" err="1"/>
                  <a:t>mmHg</a:t>
                </a:r>
                <a:endParaRPr lang="de-DE" dirty="0"/>
              </a:p>
              <a:p>
                <a:pPr marL="285750" indent="-285750">
                  <a:buFont typeface="Arial" panose="020B0604020202020204" pitchFamily="34" charset="0"/>
                  <a:buChar char="•"/>
                </a:pPr>
                <a:r>
                  <a:rPr lang="de-DE" dirty="0"/>
                  <a:t>Neue </a:t>
                </a:r>
                <a:r>
                  <a:rPr lang="de-DE" dirty="0" err="1"/>
                  <a:t>Bewusstseinstörung</a:t>
                </a:r>
                <a:endParaRPr lang="de-DE" dirty="0"/>
              </a:p>
              <a:p>
                <a:pPr marL="285750" indent="-285750">
                  <a:buFont typeface="Arial" panose="020B0604020202020204" pitchFamily="34" charset="0"/>
                  <a:buChar char="•"/>
                </a:pPr>
                <a:r>
                  <a:rPr lang="de-DE" dirty="0"/>
                  <a:t>Sauerstoffsättigung ≤ 92%</a:t>
                </a:r>
              </a:p>
              <a:p>
                <a:r>
                  <a:rPr lang="de-DE" dirty="0"/>
                  <a:t>-----------------------------------------------------</a:t>
                </a:r>
              </a:p>
              <a:p>
                <a:r>
                  <a:rPr lang="de-DE" dirty="0"/>
                  <a:t>Individuelle Risikofaktoren</a:t>
                </a:r>
              </a:p>
              <a:p>
                <a:pPr marL="285750" indent="-285750">
                  <a:buFont typeface="Arial" panose="020B0604020202020204" pitchFamily="34" charset="0"/>
                  <a:buChar char="•"/>
                </a:pPr>
                <a:r>
                  <a:rPr lang="de-DE" dirty="0"/>
                  <a:t>Instabile Komorbiditäten</a:t>
                </a:r>
              </a:p>
              <a:p>
                <a:pPr marL="285750" indent="-285750">
                  <a:buFont typeface="Arial" panose="020B0604020202020204" pitchFamily="34" charset="0"/>
                  <a:buChar char="•"/>
                </a:pPr>
                <a:r>
                  <a:rPr lang="de-DE" dirty="0"/>
                  <a:t>Chronische </a:t>
                </a:r>
                <a:r>
                  <a:rPr lang="de-DE" dirty="0" err="1"/>
                  <a:t>Bettlägerichkeit</a:t>
                </a:r>
                <a:endParaRPr lang="de-DE" dirty="0"/>
              </a:p>
            </p:txBody>
          </p:sp>
          <p:sp>
            <p:nvSpPr>
              <p:cNvPr id="12" name="Textfeld 11">
                <a:extLst>
                  <a:ext uri="{FF2B5EF4-FFF2-40B4-BE49-F238E27FC236}">
                    <a16:creationId xmlns:a16="http://schemas.microsoft.com/office/drawing/2014/main" id="{D229CF74-D007-4BD0-B599-AAF13226E220}"/>
                  </a:ext>
                </a:extLst>
              </p:cNvPr>
              <p:cNvSpPr txBox="1"/>
              <p:nvPr/>
            </p:nvSpPr>
            <p:spPr>
              <a:xfrm>
                <a:off x="1567060" y="5497112"/>
                <a:ext cx="631186" cy="369332"/>
              </a:xfrm>
              <a:prstGeom prst="rect">
                <a:avLst/>
              </a:prstGeom>
              <a:noFill/>
            </p:spPr>
            <p:txBody>
              <a:bodyPr wrap="square" rtlCol="0">
                <a:spAutoFit/>
              </a:bodyPr>
              <a:lstStyle/>
              <a:p>
                <a:r>
                  <a:rPr lang="de-DE" dirty="0"/>
                  <a:t>nein</a:t>
                </a:r>
              </a:p>
            </p:txBody>
          </p:sp>
          <p:sp>
            <p:nvSpPr>
              <p:cNvPr id="13" name="Textfeld 12">
                <a:extLst>
                  <a:ext uri="{FF2B5EF4-FFF2-40B4-BE49-F238E27FC236}">
                    <a16:creationId xmlns:a16="http://schemas.microsoft.com/office/drawing/2014/main" id="{12347F95-71B9-4946-92A0-443C1D732871}"/>
                  </a:ext>
                </a:extLst>
              </p:cNvPr>
              <p:cNvSpPr txBox="1"/>
              <p:nvPr/>
            </p:nvSpPr>
            <p:spPr>
              <a:xfrm>
                <a:off x="6394919" y="5468537"/>
                <a:ext cx="1781217" cy="369332"/>
              </a:xfrm>
              <a:prstGeom prst="rect">
                <a:avLst/>
              </a:prstGeom>
              <a:noFill/>
            </p:spPr>
            <p:txBody>
              <a:bodyPr wrap="square" rtlCol="0">
                <a:spAutoFit/>
              </a:bodyPr>
              <a:lstStyle/>
              <a:p>
                <a:pPr algn="ctr"/>
                <a:r>
                  <a:rPr lang="de-DE" dirty="0"/>
                  <a:t>≥  1 Kriterium</a:t>
                </a:r>
              </a:p>
            </p:txBody>
          </p:sp>
        </p:grpSp>
        <p:cxnSp>
          <p:nvCxnSpPr>
            <p:cNvPr id="17" name="Gerade Verbindung mit Pfeil 16">
              <a:extLst>
                <a:ext uri="{FF2B5EF4-FFF2-40B4-BE49-F238E27FC236}">
                  <a16:creationId xmlns:a16="http://schemas.microsoft.com/office/drawing/2014/main" id="{9836BA5B-ED47-4C99-85BA-DD37A71A89C1}"/>
                </a:ext>
              </a:extLst>
            </p:cNvPr>
            <p:cNvCxnSpPr/>
            <p:nvPr/>
          </p:nvCxnSpPr>
          <p:spPr>
            <a:xfrm>
              <a:off x="8534079" y="2087600"/>
              <a:ext cx="0" cy="2601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Gerade Verbindung mit Pfeil 18">
              <a:extLst>
                <a:ext uri="{FF2B5EF4-FFF2-40B4-BE49-F238E27FC236}">
                  <a16:creationId xmlns:a16="http://schemas.microsoft.com/office/drawing/2014/main" id="{FEEE37B3-0750-48B4-ADC9-C996B52D6FE0}"/>
                </a:ext>
              </a:extLst>
            </p:cNvPr>
            <p:cNvCxnSpPr/>
            <p:nvPr/>
          </p:nvCxnSpPr>
          <p:spPr>
            <a:xfrm>
              <a:off x="4013449" y="2074842"/>
              <a:ext cx="0" cy="1953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Gerade Verbindung mit Pfeil 19">
              <a:extLst>
                <a:ext uri="{FF2B5EF4-FFF2-40B4-BE49-F238E27FC236}">
                  <a16:creationId xmlns:a16="http://schemas.microsoft.com/office/drawing/2014/main" id="{82F213D5-A36A-4AA1-AAC1-0DE5BF0455C9}"/>
                </a:ext>
              </a:extLst>
            </p:cNvPr>
            <p:cNvCxnSpPr/>
            <p:nvPr/>
          </p:nvCxnSpPr>
          <p:spPr>
            <a:xfrm>
              <a:off x="4032499" y="2674917"/>
              <a:ext cx="0" cy="1953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id="{8363D86C-388D-4959-9A1D-FA08320C959E}"/>
                </a:ext>
              </a:extLst>
            </p:cNvPr>
            <p:cNvCxnSpPr>
              <a:cxnSpLocks/>
            </p:cNvCxnSpPr>
            <p:nvPr/>
          </p:nvCxnSpPr>
          <p:spPr>
            <a:xfrm>
              <a:off x="4032499" y="3251814"/>
              <a:ext cx="0" cy="959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Gerade Verbindung mit Pfeil 23">
              <a:extLst>
                <a:ext uri="{FF2B5EF4-FFF2-40B4-BE49-F238E27FC236}">
                  <a16:creationId xmlns:a16="http://schemas.microsoft.com/office/drawing/2014/main" id="{439E1A54-336D-49CB-BCAA-F98252FFA7DE}"/>
                </a:ext>
              </a:extLst>
            </p:cNvPr>
            <p:cNvCxnSpPr>
              <a:cxnSpLocks/>
            </p:cNvCxnSpPr>
            <p:nvPr/>
          </p:nvCxnSpPr>
          <p:spPr>
            <a:xfrm>
              <a:off x="9753279" y="2782925"/>
              <a:ext cx="0" cy="29464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Gerade Verbindung mit Pfeil 25">
              <a:extLst>
                <a:ext uri="{FF2B5EF4-FFF2-40B4-BE49-F238E27FC236}">
                  <a16:creationId xmlns:a16="http://schemas.microsoft.com/office/drawing/2014/main" id="{AC95DD4F-4EA0-4F7D-8812-F5D94F2AAC02}"/>
                </a:ext>
              </a:extLst>
            </p:cNvPr>
            <p:cNvCxnSpPr>
              <a:cxnSpLocks/>
            </p:cNvCxnSpPr>
            <p:nvPr/>
          </p:nvCxnSpPr>
          <p:spPr>
            <a:xfrm>
              <a:off x="7056390" y="5885494"/>
              <a:ext cx="0" cy="1121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Gerade Verbindung mit Pfeil 27">
              <a:extLst>
                <a:ext uri="{FF2B5EF4-FFF2-40B4-BE49-F238E27FC236}">
                  <a16:creationId xmlns:a16="http://schemas.microsoft.com/office/drawing/2014/main" id="{2844115E-316C-431F-9672-0088A062E458}"/>
                </a:ext>
              </a:extLst>
            </p:cNvPr>
            <p:cNvCxnSpPr>
              <a:cxnSpLocks/>
            </p:cNvCxnSpPr>
            <p:nvPr/>
          </p:nvCxnSpPr>
          <p:spPr>
            <a:xfrm>
              <a:off x="1903365" y="5885494"/>
              <a:ext cx="0" cy="1121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Gerader Verbinder 29">
              <a:extLst>
                <a:ext uri="{FF2B5EF4-FFF2-40B4-BE49-F238E27FC236}">
                  <a16:creationId xmlns:a16="http://schemas.microsoft.com/office/drawing/2014/main" id="{8D13A169-6EEE-4DA4-A914-04DABE9118DE}"/>
                </a:ext>
              </a:extLst>
            </p:cNvPr>
            <p:cNvCxnSpPr>
              <a:cxnSpLocks/>
            </p:cNvCxnSpPr>
            <p:nvPr/>
          </p:nvCxnSpPr>
          <p:spPr>
            <a:xfrm>
              <a:off x="6442544" y="4924425"/>
              <a:ext cx="61384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Gerader Verbinder 31">
              <a:extLst>
                <a:ext uri="{FF2B5EF4-FFF2-40B4-BE49-F238E27FC236}">
                  <a16:creationId xmlns:a16="http://schemas.microsoft.com/office/drawing/2014/main" id="{4AF61F0D-BEC1-4772-8CB7-45B942D4A030}"/>
                </a:ext>
              </a:extLst>
            </p:cNvPr>
            <p:cNvCxnSpPr>
              <a:cxnSpLocks/>
            </p:cNvCxnSpPr>
            <p:nvPr/>
          </p:nvCxnSpPr>
          <p:spPr>
            <a:xfrm>
              <a:off x="1880069" y="4933950"/>
              <a:ext cx="61384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Gerader Verbinder 33">
              <a:extLst>
                <a:ext uri="{FF2B5EF4-FFF2-40B4-BE49-F238E27FC236}">
                  <a16:creationId xmlns:a16="http://schemas.microsoft.com/office/drawing/2014/main" id="{836ED821-062C-4469-AFB6-83398BEBAF5E}"/>
                </a:ext>
              </a:extLst>
            </p:cNvPr>
            <p:cNvCxnSpPr/>
            <p:nvPr/>
          </p:nvCxnSpPr>
          <p:spPr>
            <a:xfrm>
              <a:off x="7056390" y="4924425"/>
              <a:ext cx="0" cy="571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Gerader Verbinder 34">
              <a:extLst>
                <a:ext uri="{FF2B5EF4-FFF2-40B4-BE49-F238E27FC236}">
                  <a16:creationId xmlns:a16="http://schemas.microsoft.com/office/drawing/2014/main" id="{6CEE547A-67BF-4BED-9EBD-AEC75A847108}"/>
                </a:ext>
              </a:extLst>
            </p:cNvPr>
            <p:cNvCxnSpPr/>
            <p:nvPr/>
          </p:nvCxnSpPr>
          <p:spPr>
            <a:xfrm>
              <a:off x="1887959" y="4933950"/>
              <a:ext cx="0" cy="57150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447366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8A9444-4D96-4624-B954-7DE3A2133514}"/>
              </a:ext>
            </a:extLst>
          </p:cNvPr>
          <p:cNvSpPr>
            <a:spLocks noGrp="1"/>
          </p:cNvSpPr>
          <p:nvPr>
            <p:ph type="title"/>
          </p:nvPr>
        </p:nvSpPr>
        <p:spPr/>
        <p:txBody>
          <a:bodyPr/>
          <a:lstStyle/>
          <a:p>
            <a:r>
              <a:rPr lang="de-DE" dirty="0"/>
              <a:t>Risikostratifizierung in der Notaufnahme</a:t>
            </a:r>
          </a:p>
        </p:txBody>
      </p:sp>
      <p:grpSp>
        <p:nvGrpSpPr>
          <p:cNvPr id="73" name="Gruppieren 72">
            <a:extLst>
              <a:ext uri="{FF2B5EF4-FFF2-40B4-BE49-F238E27FC236}">
                <a16:creationId xmlns:a16="http://schemas.microsoft.com/office/drawing/2014/main" id="{7397CBCC-824E-470D-A645-18C77320D354}"/>
              </a:ext>
            </a:extLst>
          </p:cNvPr>
          <p:cNvGrpSpPr/>
          <p:nvPr/>
        </p:nvGrpSpPr>
        <p:grpSpPr>
          <a:xfrm>
            <a:off x="312234" y="1784197"/>
            <a:ext cx="11757101" cy="4887510"/>
            <a:chOff x="312234" y="1862254"/>
            <a:chExt cx="11757101" cy="4887510"/>
          </a:xfrm>
        </p:grpSpPr>
        <p:sp>
          <p:nvSpPr>
            <p:cNvPr id="5" name="Textfeld 4">
              <a:extLst>
                <a:ext uri="{FF2B5EF4-FFF2-40B4-BE49-F238E27FC236}">
                  <a16:creationId xmlns:a16="http://schemas.microsoft.com/office/drawing/2014/main" id="{97FD07B8-21BC-43E9-8E07-CF117CDA41D7}"/>
                </a:ext>
              </a:extLst>
            </p:cNvPr>
            <p:cNvSpPr txBox="1"/>
            <p:nvPr/>
          </p:nvSpPr>
          <p:spPr>
            <a:xfrm>
              <a:off x="312234" y="1862254"/>
              <a:ext cx="5783766" cy="369332"/>
            </a:xfrm>
            <a:prstGeom prst="rect">
              <a:avLst/>
            </a:prstGeom>
            <a:noFill/>
            <a:ln>
              <a:solidFill>
                <a:schemeClr val="tx1"/>
              </a:solidFill>
            </a:ln>
          </p:spPr>
          <p:txBody>
            <a:bodyPr wrap="square" rtlCol="0">
              <a:spAutoFit/>
            </a:bodyPr>
            <a:lstStyle/>
            <a:p>
              <a:pPr algn="ctr"/>
              <a:r>
                <a:rPr lang="de-DE" dirty="0"/>
                <a:t>Evaluation akute Dysfunktion</a:t>
              </a:r>
            </a:p>
          </p:txBody>
        </p:sp>
        <p:sp>
          <p:nvSpPr>
            <p:cNvPr id="8" name="Textfeld 7">
              <a:extLst>
                <a:ext uri="{FF2B5EF4-FFF2-40B4-BE49-F238E27FC236}">
                  <a16:creationId xmlns:a16="http://schemas.microsoft.com/office/drawing/2014/main" id="{F4BD915D-9161-4B1C-82CB-AFC055177468}"/>
                </a:ext>
              </a:extLst>
            </p:cNvPr>
            <p:cNvSpPr txBox="1"/>
            <p:nvPr/>
          </p:nvSpPr>
          <p:spPr>
            <a:xfrm>
              <a:off x="6096001" y="1862254"/>
              <a:ext cx="5508702" cy="369332"/>
            </a:xfrm>
            <a:prstGeom prst="rect">
              <a:avLst/>
            </a:prstGeom>
            <a:noFill/>
            <a:ln>
              <a:solidFill>
                <a:schemeClr val="tx1"/>
              </a:solidFill>
            </a:ln>
          </p:spPr>
          <p:txBody>
            <a:bodyPr wrap="square" rtlCol="0">
              <a:spAutoFit/>
            </a:bodyPr>
            <a:lstStyle/>
            <a:p>
              <a:pPr algn="ctr"/>
              <a:r>
                <a:rPr lang="de-DE" dirty="0"/>
                <a:t>Definition individuelles Therapieziel</a:t>
              </a:r>
            </a:p>
          </p:txBody>
        </p:sp>
        <p:sp>
          <p:nvSpPr>
            <p:cNvPr id="9" name="Textfeld 8">
              <a:extLst>
                <a:ext uri="{FF2B5EF4-FFF2-40B4-BE49-F238E27FC236}">
                  <a16:creationId xmlns:a16="http://schemas.microsoft.com/office/drawing/2014/main" id="{D2BBE5AC-BB81-4C3F-9930-F7CC3C84EDC2}"/>
                </a:ext>
              </a:extLst>
            </p:cNvPr>
            <p:cNvSpPr txBox="1"/>
            <p:nvPr/>
          </p:nvSpPr>
          <p:spPr>
            <a:xfrm>
              <a:off x="312234" y="2424390"/>
              <a:ext cx="5018049" cy="369332"/>
            </a:xfrm>
            <a:prstGeom prst="rect">
              <a:avLst/>
            </a:prstGeom>
            <a:noFill/>
            <a:ln>
              <a:solidFill>
                <a:schemeClr val="tx1"/>
              </a:solidFill>
            </a:ln>
          </p:spPr>
          <p:txBody>
            <a:bodyPr wrap="square" rtlCol="0">
              <a:spAutoFit/>
            </a:bodyPr>
            <a:lstStyle/>
            <a:p>
              <a:pPr algn="ctr"/>
              <a:r>
                <a:rPr lang="de-DE" dirty="0"/>
                <a:t>Beatmung oder septischer Schock</a:t>
              </a:r>
            </a:p>
          </p:txBody>
        </p:sp>
        <p:sp>
          <p:nvSpPr>
            <p:cNvPr id="10" name="Textfeld 9">
              <a:extLst>
                <a:ext uri="{FF2B5EF4-FFF2-40B4-BE49-F238E27FC236}">
                  <a16:creationId xmlns:a16="http://schemas.microsoft.com/office/drawing/2014/main" id="{01A63BF8-FDE3-4019-9A15-F1C37B449DB6}"/>
                </a:ext>
              </a:extLst>
            </p:cNvPr>
            <p:cNvSpPr txBox="1"/>
            <p:nvPr/>
          </p:nvSpPr>
          <p:spPr>
            <a:xfrm>
              <a:off x="312234" y="6330171"/>
              <a:ext cx="3605561" cy="369332"/>
            </a:xfrm>
            <a:prstGeom prst="rect">
              <a:avLst/>
            </a:prstGeom>
            <a:noFill/>
            <a:ln>
              <a:solidFill>
                <a:schemeClr val="tx1"/>
              </a:solidFill>
            </a:ln>
          </p:spPr>
          <p:txBody>
            <a:bodyPr wrap="square" rtlCol="0">
              <a:spAutoFit/>
            </a:bodyPr>
            <a:lstStyle/>
            <a:p>
              <a:pPr algn="ctr"/>
              <a:r>
                <a:rPr lang="de-DE" dirty="0"/>
                <a:t>Schwere Pneumonie: Notfall</a:t>
              </a:r>
            </a:p>
          </p:txBody>
        </p:sp>
        <p:sp>
          <p:nvSpPr>
            <p:cNvPr id="11" name="Textfeld 10">
              <a:extLst>
                <a:ext uri="{FF2B5EF4-FFF2-40B4-BE49-F238E27FC236}">
                  <a16:creationId xmlns:a16="http://schemas.microsoft.com/office/drawing/2014/main" id="{4C58CC88-3B06-4783-BBC9-FB2E47FAB2D9}"/>
                </a:ext>
              </a:extLst>
            </p:cNvPr>
            <p:cNvSpPr txBox="1"/>
            <p:nvPr/>
          </p:nvSpPr>
          <p:spPr>
            <a:xfrm>
              <a:off x="4293219" y="6337605"/>
              <a:ext cx="3605561" cy="369332"/>
            </a:xfrm>
            <a:prstGeom prst="rect">
              <a:avLst/>
            </a:prstGeom>
            <a:noFill/>
            <a:ln>
              <a:solidFill>
                <a:schemeClr val="tx1"/>
              </a:solidFill>
            </a:ln>
          </p:spPr>
          <p:txBody>
            <a:bodyPr wrap="square" rtlCol="0">
              <a:spAutoFit/>
            </a:bodyPr>
            <a:lstStyle/>
            <a:p>
              <a:pPr algn="ctr"/>
              <a:r>
                <a:rPr lang="de-DE" dirty="0"/>
                <a:t>Mittelschwere Pneumonie</a:t>
              </a:r>
            </a:p>
          </p:txBody>
        </p:sp>
        <p:sp>
          <p:nvSpPr>
            <p:cNvPr id="12" name="Textfeld 11">
              <a:extLst>
                <a:ext uri="{FF2B5EF4-FFF2-40B4-BE49-F238E27FC236}">
                  <a16:creationId xmlns:a16="http://schemas.microsoft.com/office/drawing/2014/main" id="{CA16EA2E-9A83-49A6-AB37-CC5A0CF30C53}"/>
                </a:ext>
              </a:extLst>
            </p:cNvPr>
            <p:cNvSpPr txBox="1"/>
            <p:nvPr/>
          </p:nvSpPr>
          <p:spPr>
            <a:xfrm>
              <a:off x="8121803" y="6103433"/>
              <a:ext cx="3947532" cy="646331"/>
            </a:xfrm>
            <a:prstGeom prst="rect">
              <a:avLst/>
            </a:prstGeom>
            <a:noFill/>
            <a:ln>
              <a:solidFill>
                <a:schemeClr val="tx1"/>
              </a:solidFill>
            </a:ln>
          </p:spPr>
          <p:txBody>
            <a:bodyPr wrap="square" rtlCol="0">
              <a:spAutoFit/>
            </a:bodyPr>
            <a:lstStyle/>
            <a:p>
              <a:r>
                <a:rPr lang="de-DE" dirty="0"/>
                <a:t>Pneumonie ohne Notwendigkeit eines intensivierten Monitorings</a:t>
              </a:r>
            </a:p>
          </p:txBody>
        </p:sp>
        <p:sp>
          <p:nvSpPr>
            <p:cNvPr id="13" name="Textfeld 12">
              <a:extLst>
                <a:ext uri="{FF2B5EF4-FFF2-40B4-BE49-F238E27FC236}">
                  <a16:creationId xmlns:a16="http://schemas.microsoft.com/office/drawing/2014/main" id="{C7ED592D-D1B6-4684-A001-F85679329DA7}"/>
                </a:ext>
              </a:extLst>
            </p:cNvPr>
            <p:cNvSpPr txBox="1"/>
            <p:nvPr/>
          </p:nvSpPr>
          <p:spPr>
            <a:xfrm>
              <a:off x="7921081" y="4833867"/>
              <a:ext cx="4148254" cy="646331"/>
            </a:xfrm>
            <a:prstGeom prst="rect">
              <a:avLst/>
            </a:prstGeom>
            <a:noFill/>
            <a:ln>
              <a:solidFill>
                <a:schemeClr val="tx1"/>
              </a:solidFill>
            </a:ln>
          </p:spPr>
          <p:txBody>
            <a:bodyPr wrap="square" rtlCol="0">
              <a:spAutoFit/>
            </a:bodyPr>
            <a:lstStyle/>
            <a:p>
              <a:pPr marL="285750" indent="-285750">
                <a:buFont typeface="Arial" panose="020B0604020202020204" pitchFamily="34" charset="0"/>
                <a:buChar char="•"/>
              </a:pPr>
              <a:r>
                <a:rPr lang="de-DE" dirty="0"/>
                <a:t>Instabile Komorbidität (</a:t>
              </a:r>
              <a:r>
                <a:rPr lang="de-DE" dirty="0" err="1"/>
                <a:t>inbes</a:t>
              </a:r>
              <a:r>
                <a:rPr lang="de-DE" dirty="0"/>
                <a:t>. kardial) </a:t>
              </a:r>
            </a:p>
            <a:p>
              <a:pPr marL="285750" indent="-285750">
                <a:buFont typeface="Arial" panose="020B0604020202020204" pitchFamily="34" charset="0"/>
                <a:buChar char="•"/>
              </a:pPr>
              <a:r>
                <a:rPr lang="de-DE" dirty="0"/>
                <a:t>Laktat &gt; 2 mmol/l</a:t>
              </a:r>
            </a:p>
          </p:txBody>
        </p:sp>
        <p:sp>
          <p:nvSpPr>
            <p:cNvPr id="6" name="Textfeld 5">
              <a:extLst>
                <a:ext uri="{FF2B5EF4-FFF2-40B4-BE49-F238E27FC236}">
                  <a16:creationId xmlns:a16="http://schemas.microsoft.com/office/drawing/2014/main" id="{FED45E9A-CB5E-458C-BC51-5E96D8362DED}"/>
                </a:ext>
              </a:extLst>
            </p:cNvPr>
            <p:cNvSpPr txBox="1"/>
            <p:nvPr/>
          </p:nvSpPr>
          <p:spPr>
            <a:xfrm>
              <a:off x="2988526" y="2995576"/>
              <a:ext cx="4148254" cy="2862322"/>
            </a:xfrm>
            <a:prstGeom prst="rect">
              <a:avLst/>
            </a:prstGeom>
            <a:noFill/>
            <a:ln>
              <a:solidFill>
                <a:schemeClr val="tx1"/>
              </a:solidFill>
            </a:ln>
          </p:spPr>
          <p:txBody>
            <a:bodyPr wrap="square" rtlCol="0">
              <a:spAutoFit/>
            </a:bodyPr>
            <a:lstStyle/>
            <a:p>
              <a:r>
                <a:rPr lang="de-DE" b="1" dirty="0" err="1"/>
                <a:t>Minorkriterien</a:t>
              </a:r>
              <a:endParaRPr lang="de-DE" b="1" dirty="0"/>
            </a:p>
            <a:p>
              <a:pPr marL="285750" indent="-285750">
                <a:buFont typeface="Arial" panose="020B0604020202020204" pitchFamily="34" charset="0"/>
                <a:buChar char="•"/>
              </a:pPr>
              <a:r>
                <a:rPr lang="de-DE" dirty="0"/>
                <a:t>Atemfrequenz ≥ 30/min</a:t>
              </a:r>
            </a:p>
            <a:p>
              <a:pPr marL="285750" indent="-285750">
                <a:buFont typeface="Arial" panose="020B0604020202020204" pitchFamily="34" charset="0"/>
                <a:buChar char="•"/>
              </a:pPr>
              <a:r>
                <a:rPr lang="de-DE" dirty="0"/>
                <a:t>paO</a:t>
              </a:r>
              <a:r>
                <a:rPr lang="de-DE" baseline="-25000" dirty="0"/>
                <a:t>2</a:t>
              </a:r>
              <a:r>
                <a:rPr lang="de-DE" dirty="0"/>
                <a:t>≤ 55 </a:t>
              </a:r>
              <a:r>
                <a:rPr lang="de-DE" dirty="0" err="1"/>
                <a:t>mmHg</a:t>
              </a:r>
              <a:r>
                <a:rPr lang="de-DE" dirty="0"/>
                <a:t> / ≤ 7kPa bei Raumluft</a:t>
              </a:r>
            </a:p>
            <a:p>
              <a:pPr marL="285750" indent="-285750">
                <a:buFont typeface="Arial" panose="020B0604020202020204" pitchFamily="34" charset="0"/>
                <a:buChar char="•"/>
              </a:pPr>
              <a:r>
                <a:rPr lang="de-DE" dirty="0" err="1"/>
                <a:t>multilobuäre</a:t>
              </a:r>
              <a:r>
                <a:rPr lang="de-DE" dirty="0"/>
                <a:t> Infiltrate</a:t>
              </a:r>
            </a:p>
            <a:p>
              <a:pPr marL="285750" indent="-285750">
                <a:buFont typeface="Arial" panose="020B0604020202020204" pitchFamily="34" charset="0"/>
                <a:buChar char="•"/>
              </a:pPr>
              <a:r>
                <a:rPr lang="de-DE" dirty="0"/>
                <a:t>neu aufgetretene Bewusstseinsstörung</a:t>
              </a:r>
            </a:p>
            <a:p>
              <a:pPr marL="285750" indent="-285750">
                <a:buFont typeface="Arial" panose="020B0604020202020204" pitchFamily="34" charset="0"/>
                <a:buChar char="•"/>
              </a:pPr>
              <a:r>
                <a:rPr lang="de-DE" dirty="0"/>
                <a:t>Blutdruck &lt;90/ ≤ 60mmHg</a:t>
              </a:r>
            </a:p>
            <a:p>
              <a:pPr marL="285750" indent="-285750">
                <a:buFont typeface="Arial" panose="020B0604020202020204" pitchFamily="34" charset="0"/>
                <a:buChar char="•"/>
              </a:pPr>
              <a:r>
                <a:rPr lang="de-DE" dirty="0"/>
                <a:t>akutes Nierenversagen</a:t>
              </a:r>
            </a:p>
            <a:p>
              <a:pPr marL="285750" indent="-285750">
                <a:buFont typeface="Arial" panose="020B0604020202020204" pitchFamily="34" charset="0"/>
                <a:buChar char="•"/>
              </a:pPr>
              <a:r>
                <a:rPr lang="de-DE" dirty="0"/>
                <a:t>Leukozyten&lt; 4.000/mm</a:t>
              </a:r>
              <a:r>
                <a:rPr lang="de-DE" baseline="30000" dirty="0"/>
                <a:t>3</a:t>
              </a:r>
            </a:p>
            <a:p>
              <a:pPr marL="285750" indent="-285750">
                <a:buFont typeface="Arial" panose="020B0604020202020204" pitchFamily="34" charset="0"/>
                <a:buChar char="•"/>
              </a:pPr>
              <a:r>
                <a:rPr lang="de-DE" dirty="0"/>
                <a:t>Thrombozyten ≤ 100.000/mm</a:t>
              </a:r>
              <a:r>
                <a:rPr lang="de-DE" baseline="30000" dirty="0"/>
                <a:t>3</a:t>
              </a:r>
            </a:p>
            <a:p>
              <a:pPr marL="285750" indent="-285750">
                <a:buFont typeface="Arial" panose="020B0604020202020204" pitchFamily="34" charset="0"/>
                <a:buChar char="•"/>
              </a:pPr>
              <a:r>
                <a:rPr lang="de-DE" dirty="0"/>
                <a:t>Körpertemperatur &lt; 36</a:t>
              </a:r>
              <a:r>
                <a:rPr lang="de-DE" baseline="30000" dirty="0"/>
                <a:t>o</a:t>
              </a:r>
              <a:r>
                <a:rPr lang="de-DE" dirty="0"/>
                <a:t> C</a:t>
              </a:r>
            </a:p>
          </p:txBody>
        </p:sp>
        <p:sp>
          <p:nvSpPr>
            <p:cNvPr id="15" name="Textfeld 14">
              <a:extLst>
                <a:ext uri="{FF2B5EF4-FFF2-40B4-BE49-F238E27FC236}">
                  <a16:creationId xmlns:a16="http://schemas.microsoft.com/office/drawing/2014/main" id="{2D0217BA-3AB9-4CB5-A655-DCCB9188CCB6}"/>
                </a:ext>
              </a:extLst>
            </p:cNvPr>
            <p:cNvSpPr txBox="1"/>
            <p:nvPr/>
          </p:nvSpPr>
          <p:spPr>
            <a:xfrm>
              <a:off x="8508382" y="3311912"/>
              <a:ext cx="695092" cy="369332"/>
            </a:xfrm>
            <a:prstGeom prst="rect">
              <a:avLst/>
            </a:prstGeom>
            <a:noFill/>
          </p:spPr>
          <p:txBody>
            <a:bodyPr wrap="square" rtlCol="0">
              <a:spAutoFit/>
            </a:bodyPr>
            <a:lstStyle/>
            <a:p>
              <a:r>
                <a:rPr lang="de-DE" dirty="0"/>
                <a:t>nein</a:t>
              </a:r>
            </a:p>
          </p:txBody>
        </p:sp>
        <p:sp>
          <p:nvSpPr>
            <p:cNvPr id="16" name="Textfeld 15">
              <a:extLst>
                <a:ext uri="{FF2B5EF4-FFF2-40B4-BE49-F238E27FC236}">
                  <a16:creationId xmlns:a16="http://schemas.microsoft.com/office/drawing/2014/main" id="{6519F83C-B667-431D-9F9E-1254E1299ABC}"/>
                </a:ext>
              </a:extLst>
            </p:cNvPr>
            <p:cNvSpPr txBox="1"/>
            <p:nvPr/>
          </p:nvSpPr>
          <p:spPr>
            <a:xfrm>
              <a:off x="6166623" y="2433440"/>
              <a:ext cx="840059" cy="369332"/>
            </a:xfrm>
            <a:prstGeom prst="rect">
              <a:avLst/>
            </a:prstGeom>
            <a:noFill/>
          </p:spPr>
          <p:txBody>
            <a:bodyPr wrap="square" rtlCol="0">
              <a:spAutoFit/>
            </a:bodyPr>
            <a:lstStyle/>
            <a:p>
              <a:r>
                <a:rPr lang="de-DE" dirty="0"/>
                <a:t>nein</a:t>
              </a:r>
            </a:p>
          </p:txBody>
        </p:sp>
        <p:sp>
          <p:nvSpPr>
            <p:cNvPr id="17" name="Textfeld 16">
              <a:extLst>
                <a:ext uri="{FF2B5EF4-FFF2-40B4-BE49-F238E27FC236}">
                  <a16:creationId xmlns:a16="http://schemas.microsoft.com/office/drawing/2014/main" id="{5D462B90-2842-4E34-B55B-0657B6A034DC}"/>
                </a:ext>
              </a:extLst>
            </p:cNvPr>
            <p:cNvSpPr txBox="1"/>
            <p:nvPr/>
          </p:nvSpPr>
          <p:spPr>
            <a:xfrm>
              <a:off x="773145" y="4057405"/>
              <a:ext cx="509246" cy="369332"/>
            </a:xfrm>
            <a:prstGeom prst="rect">
              <a:avLst/>
            </a:prstGeom>
            <a:noFill/>
          </p:spPr>
          <p:txBody>
            <a:bodyPr wrap="square" rtlCol="0">
              <a:spAutoFit/>
            </a:bodyPr>
            <a:lstStyle/>
            <a:p>
              <a:r>
                <a:rPr lang="de-DE" dirty="0"/>
                <a:t>ja</a:t>
              </a:r>
            </a:p>
          </p:txBody>
        </p:sp>
        <p:sp>
          <p:nvSpPr>
            <p:cNvPr id="18" name="Textfeld 17">
              <a:extLst>
                <a:ext uri="{FF2B5EF4-FFF2-40B4-BE49-F238E27FC236}">
                  <a16:creationId xmlns:a16="http://schemas.microsoft.com/office/drawing/2014/main" id="{CF7CD318-7219-4A33-AEE0-30FCAE9C31F3}"/>
                </a:ext>
              </a:extLst>
            </p:cNvPr>
            <p:cNvSpPr txBox="1"/>
            <p:nvPr/>
          </p:nvSpPr>
          <p:spPr>
            <a:xfrm>
              <a:off x="9025058" y="5607149"/>
              <a:ext cx="840059" cy="369332"/>
            </a:xfrm>
            <a:prstGeom prst="rect">
              <a:avLst/>
            </a:prstGeom>
            <a:noFill/>
          </p:spPr>
          <p:txBody>
            <a:bodyPr wrap="square" rtlCol="0">
              <a:spAutoFit/>
            </a:bodyPr>
            <a:lstStyle/>
            <a:p>
              <a:r>
                <a:rPr lang="de-DE" dirty="0"/>
                <a:t>nein</a:t>
              </a:r>
            </a:p>
          </p:txBody>
        </p:sp>
        <p:cxnSp>
          <p:nvCxnSpPr>
            <p:cNvPr id="20" name="Gerade Verbindung mit Pfeil 19">
              <a:extLst>
                <a:ext uri="{FF2B5EF4-FFF2-40B4-BE49-F238E27FC236}">
                  <a16:creationId xmlns:a16="http://schemas.microsoft.com/office/drawing/2014/main" id="{62AB1047-4F96-45F0-986D-6D3FD94735D8}"/>
                </a:ext>
              </a:extLst>
            </p:cNvPr>
            <p:cNvCxnSpPr>
              <a:cxnSpLocks/>
            </p:cNvCxnSpPr>
            <p:nvPr/>
          </p:nvCxnSpPr>
          <p:spPr>
            <a:xfrm>
              <a:off x="1408766" y="2242747"/>
              <a:ext cx="0" cy="1928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Gerade Verbindung mit Pfeil 21">
              <a:extLst>
                <a:ext uri="{FF2B5EF4-FFF2-40B4-BE49-F238E27FC236}">
                  <a16:creationId xmlns:a16="http://schemas.microsoft.com/office/drawing/2014/main" id="{FA5B8493-AF93-40AB-9BD6-F00AE5FFC2BC}"/>
                </a:ext>
              </a:extLst>
            </p:cNvPr>
            <p:cNvCxnSpPr>
              <a:cxnSpLocks/>
            </p:cNvCxnSpPr>
            <p:nvPr/>
          </p:nvCxnSpPr>
          <p:spPr>
            <a:xfrm flipH="1">
              <a:off x="1408766" y="2910468"/>
              <a:ext cx="7439" cy="34197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Gerade Verbindung mit Pfeil 26">
              <a:extLst>
                <a:ext uri="{FF2B5EF4-FFF2-40B4-BE49-F238E27FC236}">
                  <a16:creationId xmlns:a16="http://schemas.microsoft.com/office/drawing/2014/main" id="{4A01B751-CCEE-4E30-80E9-F8D4CB8C1218}"/>
                </a:ext>
              </a:extLst>
            </p:cNvPr>
            <p:cNvCxnSpPr>
              <a:cxnSpLocks/>
            </p:cNvCxnSpPr>
            <p:nvPr/>
          </p:nvCxnSpPr>
          <p:spPr>
            <a:xfrm>
              <a:off x="6411953" y="2746323"/>
              <a:ext cx="0" cy="2412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Gerader Verbinder 30">
              <a:extLst>
                <a:ext uri="{FF2B5EF4-FFF2-40B4-BE49-F238E27FC236}">
                  <a16:creationId xmlns:a16="http://schemas.microsoft.com/office/drawing/2014/main" id="{689FADE6-3DBA-4227-94DD-DDB33E69E942}"/>
                </a:ext>
              </a:extLst>
            </p:cNvPr>
            <p:cNvCxnSpPr>
              <a:cxnSpLocks/>
              <a:stCxn id="9" idx="3"/>
              <a:endCxn id="16" idx="1"/>
            </p:cNvCxnSpPr>
            <p:nvPr/>
          </p:nvCxnSpPr>
          <p:spPr>
            <a:xfrm>
              <a:off x="5330283" y="2609056"/>
              <a:ext cx="836340" cy="90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Gerade Verbindung mit Pfeil 33">
              <a:extLst>
                <a:ext uri="{FF2B5EF4-FFF2-40B4-BE49-F238E27FC236}">
                  <a16:creationId xmlns:a16="http://schemas.microsoft.com/office/drawing/2014/main" id="{945D2C48-7992-4F5D-BE0D-F5D0C129F5D3}"/>
                </a:ext>
              </a:extLst>
            </p:cNvPr>
            <p:cNvCxnSpPr>
              <a:cxnSpLocks/>
            </p:cNvCxnSpPr>
            <p:nvPr/>
          </p:nvCxnSpPr>
          <p:spPr>
            <a:xfrm>
              <a:off x="8783445" y="3681244"/>
              <a:ext cx="0" cy="11526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Gerader Verbinder 36">
              <a:extLst>
                <a:ext uri="{FF2B5EF4-FFF2-40B4-BE49-F238E27FC236}">
                  <a16:creationId xmlns:a16="http://schemas.microsoft.com/office/drawing/2014/main" id="{B05F7124-6045-45AF-951E-50B51BBB4890}"/>
                </a:ext>
              </a:extLst>
            </p:cNvPr>
            <p:cNvCxnSpPr>
              <a:cxnSpLocks/>
              <a:endCxn id="15" idx="1"/>
            </p:cNvCxnSpPr>
            <p:nvPr/>
          </p:nvCxnSpPr>
          <p:spPr>
            <a:xfrm>
              <a:off x="7136780" y="3496578"/>
              <a:ext cx="137160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Gerade Verbindung mit Pfeil 40">
              <a:extLst>
                <a:ext uri="{FF2B5EF4-FFF2-40B4-BE49-F238E27FC236}">
                  <a16:creationId xmlns:a16="http://schemas.microsoft.com/office/drawing/2014/main" id="{83F32F10-C8E6-4608-BF61-C7A07220787D}"/>
                </a:ext>
              </a:extLst>
            </p:cNvPr>
            <p:cNvCxnSpPr/>
            <p:nvPr/>
          </p:nvCxnSpPr>
          <p:spPr>
            <a:xfrm>
              <a:off x="8783445" y="5480198"/>
              <a:ext cx="0" cy="6232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8" name="Textfeld 47">
              <a:extLst>
                <a:ext uri="{FF2B5EF4-FFF2-40B4-BE49-F238E27FC236}">
                  <a16:creationId xmlns:a16="http://schemas.microsoft.com/office/drawing/2014/main" id="{DFC08858-2507-4D3B-AF73-9E9C83389497}"/>
                </a:ext>
              </a:extLst>
            </p:cNvPr>
            <p:cNvSpPr txBox="1"/>
            <p:nvPr/>
          </p:nvSpPr>
          <p:spPr>
            <a:xfrm>
              <a:off x="1888274" y="4165127"/>
              <a:ext cx="996175" cy="523220"/>
            </a:xfrm>
            <a:prstGeom prst="rect">
              <a:avLst/>
            </a:prstGeom>
            <a:noFill/>
          </p:spPr>
          <p:txBody>
            <a:bodyPr wrap="square" rtlCol="0">
              <a:spAutoFit/>
            </a:bodyPr>
            <a:lstStyle/>
            <a:p>
              <a:r>
                <a:rPr lang="de-DE" sz="1400" dirty="0"/>
                <a:t>&gt; 2 Minor-</a:t>
              </a:r>
            </a:p>
            <a:p>
              <a:r>
                <a:rPr lang="de-DE" sz="1400" dirty="0" err="1"/>
                <a:t>kriterien</a:t>
              </a:r>
              <a:endParaRPr lang="de-DE" sz="1400" dirty="0"/>
            </a:p>
          </p:txBody>
        </p:sp>
        <p:cxnSp>
          <p:nvCxnSpPr>
            <p:cNvPr id="50" name="Gerader Verbinder 49">
              <a:extLst>
                <a:ext uri="{FF2B5EF4-FFF2-40B4-BE49-F238E27FC236}">
                  <a16:creationId xmlns:a16="http://schemas.microsoft.com/office/drawing/2014/main" id="{EE9E4677-DC46-420E-AC92-F3151E64483B}"/>
                </a:ext>
              </a:extLst>
            </p:cNvPr>
            <p:cNvCxnSpPr/>
            <p:nvPr/>
          </p:nvCxnSpPr>
          <p:spPr>
            <a:xfrm flipH="1">
              <a:off x="1888274" y="4833867"/>
              <a:ext cx="9961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Gerade Verbindung mit Pfeil 51">
              <a:extLst>
                <a:ext uri="{FF2B5EF4-FFF2-40B4-BE49-F238E27FC236}">
                  <a16:creationId xmlns:a16="http://schemas.microsoft.com/office/drawing/2014/main" id="{DF96729B-F36E-4A51-9861-382E8D8E546D}"/>
                </a:ext>
              </a:extLst>
            </p:cNvPr>
            <p:cNvCxnSpPr>
              <a:cxnSpLocks/>
            </p:cNvCxnSpPr>
            <p:nvPr/>
          </p:nvCxnSpPr>
          <p:spPr>
            <a:xfrm>
              <a:off x="1888274" y="4833867"/>
              <a:ext cx="0" cy="14963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3" name="Textfeld 52">
              <a:extLst>
                <a:ext uri="{FF2B5EF4-FFF2-40B4-BE49-F238E27FC236}">
                  <a16:creationId xmlns:a16="http://schemas.microsoft.com/office/drawing/2014/main" id="{C301BA7A-8127-42C3-8C4E-ACB18C0F0DC5}"/>
                </a:ext>
              </a:extLst>
            </p:cNvPr>
            <p:cNvSpPr txBox="1"/>
            <p:nvPr/>
          </p:nvSpPr>
          <p:spPr>
            <a:xfrm>
              <a:off x="5322233" y="5966626"/>
              <a:ext cx="1981194" cy="307777"/>
            </a:xfrm>
            <a:prstGeom prst="rect">
              <a:avLst/>
            </a:prstGeom>
            <a:noFill/>
          </p:spPr>
          <p:txBody>
            <a:bodyPr wrap="square" rtlCol="0">
              <a:spAutoFit/>
            </a:bodyPr>
            <a:lstStyle/>
            <a:p>
              <a:r>
                <a:rPr lang="de-DE" sz="1400" dirty="0"/>
                <a:t>1-2 </a:t>
              </a:r>
              <a:r>
                <a:rPr lang="de-DE" sz="1400" dirty="0" err="1"/>
                <a:t>Minorkriterien</a:t>
              </a:r>
              <a:endParaRPr lang="de-DE" sz="1400" dirty="0"/>
            </a:p>
          </p:txBody>
        </p:sp>
        <p:cxnSp>
          <p:nvCxnSpPr>
            <p:cNvPr id="55" name="Gerade Verbindung mit Pfeil 54">
              <a:extLst>
                <a:ext uri="{FF2B5EF4-FFF2-40B4-BE49-F238E27FC236}">
                  <a16:creationId xmlns:a16="http://schemas.microsoft.com/office/drawing/2014/main" id="{49816DDF-351C-48B8-8EB8-CC95C8308C8E}"/>
                </a:ext>
              </a:extLst>
            </p:cNvPr>
            <p:cNvCxnSpPr>
              <a:cxnSpLocks/>
            </p:cNvCxnSpPr>
            <p:nvPr/>
          </p:nvCxnSpPr>
          <p:spPr>
            <a:xfrm>
              <a:off x="6991812" y="5857898"/>
              <a:ext cx="14870" cy="3867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6" name="Textfeld 55">
              <a:extLst>
                <a:ext uri="{FF2B5EF4-FFF2-40B4-BE49-F238E27FC236}">
                  <a16:creationId xmlns:a16="http://schemas.microsoft.com/office/drawing/2014/main" id="{C05A3589-D822-4FE9-B31A-6EB1530D0BC8}"/>
                </a:ext>
              </a:extLst>
            </p:cNvPr>
            <p:cNvSpPr txBox="1"/>
            <p:nvPr/>
          </p:nvSpPr>
          <p:spPr>
            <a:xfrm>
              <a:off x="7317676" y="5595647"/>
              <a:ext cx="1190706" cy="307777"/>
            </a:xfrm>
            <a:prstGeom prst="rect">
              <a:avLst/>
            </a:prstGeom>
            <a:noFill/>
          </p:spPr>
          <p:txBody>
            <a:bodyPr wrap="square" rtlCol="0">
              <a:spAutoFit/>
            </a:bodyPr>
            <a:lstStyle/>
            <a:p>
              <a:r>
                <a:rPr lang="de-DE" sz="1400" dirty="0"/>
                <a:t>1-2 Kriterien</a:t>
              </a:r>
            </a:p>
          </p:txBody>
        </p:sp>
        <p:cxnSp>
          <p:nvCxnSpPr>
            <p:cNvPr id="58" name="Gerader Verbinder 57">
              <a:extLst>
                <a:ext uri="{FF2B5EF4-FFF2-40B4-BE49-F238E27FC236}">
                  <a16:creationId xmlns:a16="http://schemas.microsoft.com/office/drawing/2014/main" id="{B3713375-EF6F-4016-9ED1-9D6ED23400F2}"/>
                </a:ext>
              </a:extLst>
            </p:cNvPr>
            <p:cNvCxnSpPr>
              <a:cxnSpLocks/>
              <a:stCxn id="13" idx="1"/>
            </p:cNvCxnSpPr>
            <p:nvPr/>
          </p:nvCxnSpPr>
          <p:spPr>
            <a:xfrm flipH="1">
              <a:off x="7664606" y="5157033"/>
              <a:ext cx="2564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Gerader Verbinder 61">
              <a:extLst>
                <a:ext uri="{FF2B5EF4-FFF2-40B4-BE49-F238E27FC236}">
                  <a16:creationId xmlns:a16="http://schemas.microsoft.com/office/drawing/2014/main" id="{E95965EC-7D57-4210-9743-72E6D88A2749}"/>
                </a:ext>
              </a:extLst>
            </p:cNvPr>
            <p:cNvCxnSpPr/>
            <p:nvPr/>
          </p:nvCxnSpPr>
          <p:spPr>
            <a:xfrm>
              <a:off x="7664606" y="5157032"/>
              <a:ext cx="0" cy="450117"/>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Gerader Verbinder 63">
              <a:extLst>
                <a:ext uri="{FF2B5EF4-FFF2-40B4-BE49-F238E27FC236}">
                  <a16:creationId xmlns:a16="http://schemas.microsoft.com/office/drawing/2014/main" id="{DC78EFC3-268E-4F84-B040-D60708D770DB}"/>
                </a:ext>
              </a:extLst>
            </p:cNvPr>
            <p:cNvCxnSpPr>
              <a:cxnSpLocks/>
            </p:cNvCxnSpPr>
            <p:nvPr/>
          </p:nvCxnSpPr>
          <p:spPr>
            <a:xfrm>
              <a:off x="7664606" y="5857898"/>
              <a:ext cx="0" cy="118582"/>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Gerade Verbindung mit Pfeil 65">
              <a:extLst>
                <a:ext uri="{FF2B5EF4-FFF2-40B4-BE49-F238E27FC236}">
                  <a16:creationId xmlns:a16="http://schemas.microsoft.com/office/drawing/2014/main" id="{9345EFB4-27B6-4122-8F7A-289FF6FB8E85}"/>
                </a:ext>
              </a:extLst>
            </p:cNvPr>
            <p:cNvCxnSpPr/>
            <p:nvPr/>
          </p:nvCxnSpPr>
          <p:spPr>
            <a:xfrm flipH="1">
              <a:off x="6991812" y="6043386"/>
              <a:ext cx="67279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803077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0477A1-6AC8-4A9B-95D5-56B845F0B609}"/>
              </a:ext>
            </a:extLst>
          </p:cNvPr>
          <p:cNvSpPr>
            <a:spLocks noGrp="1"/>
          </p:cNvSpPr>
          <p:nvPr>
            <p:ph type="title"/>
          </p:nvPr>
        </p:nvSpPr>
        <p:spPr/>
        <p:txBody>
          <a:bodyPr/>
          <a:lstStyle/>
          <a:p>
            <a:r>
              <a:rPr lang="de-DE" dirty="0"/>
              <a:t>Erregerdiagnostik</a:t>
            </a:r>
          </a:p>
        </p:txBody>
      </p:sp>
      <p:sp>
        <p:nvSpPr>
          <p:cNvPr id="3" name="Inhaltsplatzhalter 2">
            <a:extLst>
              <a:ext uri="{FF2B5EF4-FFF2-40B4-BE49-F238E27FC236}">
                <a16:creationId xmlns:a16="http://schemas.microsoft.com/office/drawing/2014/main" id="{928715D5-73B9-4845-B822-D81B90AFD1FB}"/>
              </a:ext>
            </a:extLst>
          </p:cNvPr>
          <p:cNvSpPr>
            <a:spLocks noGrp="1"/>
          </p:cNvSpPr>
          <p:nvPr>
            <p:ph idx="1"/>
          </p:nvPr>
        </p:nvSpPr>
        <p:spPr>
          <a:xfrm>
            <a:off x="609600" y="1696453"/>
            <a:ext cx="10972800" cy="4859911"/>
          </a:xfrm>
        </p:spPr>
        <p:txBody>
          <a:bodyPr/>
          <a:lstStyle/>
          <a:p>
            <a:pPr marL="0" indent="0">
              <a:buNone/>
            </a:pPr>
            <a:r>
              <a:rPr lang="de-DE" sz="2200" dirty="0"/>
              <a:t>E16 	Bei Patienten mit leichtgradigen, ambulant behandelbaren Pneumonien ist eine 	mikrobiologische Diagnostik in der Regel nicht erforderlich. </a:t>
            </a:r>
          </a:p>
          <a:p>
            <a:pPr marL="0" indent="0">
              <a:buNone/>
            </a:pPr>
            <a:r>
              <a:rPr lang="de-DE" sz="2200" dirty="0"/>
              <a:t>	</a:t>
            </a:r>
            <a:r>
              <a:rPr lang="de-DE" sz="2200" dirty="0">
                <a:solidFill>
                  <a:srgbClr val="0070C0"/>
                </a:solidFill>
              </a:rPr>
              <a:t>Starke Empfehlung, Evidenz B.</a:t>
            </a:r>
          </a:p>
          <a:p>
            <a:pPr marL="0" indent="0">
              <a:buNone/>
            </a:pPr>
            <a:r>
              <a:rPr lang="de-DE" sz="2200" dirty="0"/>
              <a:t>E17 	Bei allen wegen einer mittelschweren und schweren Pneumonie 	hospitalisierten Patienten der Gruppen 1a und 1b soll eine Erregerdiagnostik 	erfolgen. </a:t>
            </a:r>
            <a:br>
              <a:rPr lang="de-DE" sz="2200" dirty="0"/>
            </a:br>
            <a:r>
              <a:rPr lang="de-DE" sz="2200" dirty="0"/>
              <a:t>	Diese soll umfassen: </a:t>
            </a:r>
          </a:p>
          <a:p>
            <a:pPr marL="1438275" indent="-541338">
              <a:buFont typeface="+mj-lt"/>
              <a:buAutoNum type="arabicPeriod"/>
              <a:tabLst>
                <a:tab pos="896938" algn="l"/>
                <a:tab pos="1076325" algn="l"/>
                <a:tab pos="1438275" algn="l"/>
              </a:tabLst>
            </a:pPr>
            <a:r>
              <a:rPr lang="de-DE" sz="2200" dirty="0"/>
              <a:t>mindestens zwei Blutkulturpärchen </a:t>
            </a:r>
          </a:p>
          <a:p>
            <a:pPr marL="1438275" indent="-541338" defTabSz="896938">
              <a:buFont typeface="+mj-lt"/>
              <a:buAutoNum type="arabicPeriod"/>
            </a:pPr>
            <a:r>
              <a:rPr lang="de-DE" sz="2200" dirty="0"/>
              <a:t>einen Urin-Antigentest auf Legionellen </a:t>
            </a:r>
          </a:p>
          <a:p>
            <a:pPr marL="1438275" indent="-541338">
              <a:buFont typeface="+mj-lt"/>
              <a:buAutoNum type="arabicPeriod"/>
            </a:pPr>
            <a:r>
              <a:rPr lang="de-DE" sz="2200" dirty="0"/>
              <a:t>adäquates Sputum, das innerhalb von 4 Stunden für Gramfärbung und Kultur verarbeitet werden soll. Ist dies nicht möglich, soll eine </a:t>
            </a:r>
            <a:r>
              <a:rPr lang="de-DE" sz="2200" dirty="0" err="1"/>
              <a:t>Sputumuntersuchung</a:t>
            </a:r>
            <a:r>
              <a:rPr lang="de-DE" sz="2200" dirty="0"/>
              <a:t> unterlassen werden. </a:t>
            </a:r>
          </a:p>
          <a:p>
            <a:pPr marL="896937" indent="0">
              <a:buNone/>
            </a:pPr>
            <a:r>
              <a:rPr lang="de-DE" sz="2200" dirty="0">
                <a:solidFill>
                  <a:srgbClr val="0070C0"/>
                </a:solidFill>
              </a:rPr>
              <a:t>Starke Empfehlung, Evidenz B</a:t>
            </a:r>
          </a:p>
        </p:txBody>
      </p:sp>
    </p:spTree>
    <p:extLst>
      <p:ext uri="{BB962C8B-B14F-4D97-AF65-F5344CB8AC3E}">
        <p14:creationId xmlns:p14="http://schemas.microsoft.com/office/powerpoint/2010/main" val="17687559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F40655-F2EE-4C83-8CFC-8B89D4D3184B}"/>
              </a:ext>
            </a:extLst>
          </p:cNvPr>
          <p:cNvSpPr>
            <a:spLocks noGrp="1"/>
          </p:cNvSpPr>
          <p:nvPr>
            <p:ph type="title"/>
          </p:nvPr>
        </p:nvSpPr>
        <p:spPr/>
        <p:txBody>
          <a:bodyPr/>
          <a:lstStyle/>
          <a:p>
            <a:r>
              <a:rPr lang="de-DE" dirty="0"/>
              <a:t>Urin-Antigentest/molekulare Detektionsverfahren </a:t>
            </a:r>
          </a:p>
        </p:txBody>
      </p:sp>
      <p:sp>
        <p:nvSpPr>
          <p:cNvPr id="3" name="Inhaltsplatzhalter 2">
            <a:extLst>
              <a:ext uri="{FF2B5EF4-FFF2-40B4-BE49-F238E27FC236}">
                <a16:creationId xmlns:a16="http://schemas.microsoft.com/office/drawing/2014/main" id="{B612E8EC-35A1-4033-A9A9-CA0D8AB00B68}"/>
              </a:ext>
            </a:extLst>
          </p:cNvPr>
          <p:cNvSpPr>
            <a:spLocks noGrp="1"/>
          </p:cNvSpPr>
          <p:nvPr>
            <p:ph idx="1"/>
          </p:nvPr>
        </p:nvSpPr>
        <p:spPr>
          <a:xfrm>
            <a:off x="621368" y="1837896"/>
            <a:ext cx="10972800" cy="4525963"/>
          </a:xfrm>
        </p:spPr>
        <p:txBody>
          <a:bodyPr/>
          <a:lstStyle/>
          <a:p>
            <a:pPr marL="0" indent="0">
              <a:spcBef>
                <a:spcPts val="0"/>
              </a:spcBef>
              <a:buNone/>
            </a:pPr>
            <a:r>
              <a:rPr lang="de-DE" sz="2800" dirty="0"/>
              <a:t>E18 	Der Urin-Antigentest auf Pneumokokken sollte zur Detektion einer 	Pneumonie durch Pneumokokken sowie (bei positivem Test) ggf. zur 	Therapiefokussierung verwendet werden. </a:t>
            </a:r>
          </a:p>
          <a:p>
            <a:pPr marL="0" indent="0">
              <a:spcBef>
                <a:spcPts val="0"/>
              </a:spcBef>
              <a:spcAft>
                <a:spcPts val="1200"/>
              </a:spcAft>
              <a:buNone/>
            </a:pPr>
            <a:r>
              <a:rPr lang="de-DE" sz="2800" dirty="0"/>
              <a:t>	</a:t>
            </a:r>
            <a:r>
              <a:rPr lang="de-DE" sz="2800" dirty="0">
                <a:solidFill>
                  <a:srgbClr val="0070C0"/>
                </a:solidFill>
              </a:rPr>
              <a:t>Moderate Empfehlung, Evidenz C</a:t>
            </a:r>
          </a:p>
          <a:p>
            <a:pPr marL="0" indent="0">
              <a:spcBef>
                <a:spcPts val="0"/>
              </a:spcBef>
              <a:buNone/>
            </a:pPr>
            <a:r>
              <a:rPr lang="de-DE" sz="2800" dirty="0"/>
              <a:t>E19 	Molekulare Detektionsverfahren zum gleichzeitigen Nachweis von 	mehreren bakteriellen (z. B. S. pneumoniae, M. pneumoniae, C. 	pneumoniae, L. </a:t>
            </a:r>
            <a:r>
              <a:rPr lang="de-DE" sz="2800" dirty="0" err="1"/>
              <a:t>pneumophla</a:t>
            </a:r>
            <a:r>
              <a:rPr lang="de-DE" sz="2800" dirty="0"/>
              <a:t>) oder viralen Erregern (z. B. Influenza 	A/B, Parainfluenza, RS-Virus, Adenovirus), d.h. sogenannte 	Multiplextests sollen nicht routinemäßig eingesetzt werden. </a:t>
            </a:r>
          </a:p>
          <a:p>
            <a:pPr marL="0" indent="0">
              <a:spcBef>
                <a:spcPts val="0"/>
              </a:spcBef>
              <a:buNone/>
            </a:pPr>
            <a:r>
              <a:rPr lang="de-DE" sz="2800" dirty="0"/>
              <a:t>	</a:t>
            </a:r>
            <a:r>
              <a:rPr lang="de-DE" sz="2800" dirty="0">
                <a:solidFill>
                  <a:srgbClr val="0070C0"/>
                </a:solidFill>
              </a:rPr>
              <a:t>Starke Empfehlung, Evidenz C</a:t>
            </a:r>
          </a:p>
        </p:txBody>
      </p:sp>
    </p:spTree>
    <p:extLst>
      <p:ext uri="{BB962C8B-B14F-4D97-AF65-F5344CB8AC3E}">
        <p14:creationId xmlns:p14="http://schemas.microsoft.com/office/powerpoint/2010/main" val="14751537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B7F906-7C1E-499C-97BE-685E3C23C9D8}"/>
              </a:ext>
            </a:extLst>
          </p:cNvPr>
          <p:cNvSpPr>
            <a:spLocks noGrp="1"/>
          </p:cNvSpPr>
          <p:nvPr>
            <p:ph type="title"/>
          </p:nvPr>
        </p:nvSpPr>
        <p:spPr/>
        <p:txBody>
          <a:bodyPr/>
          <a:lstStyle/>
          <a:p>
            <a:r>
              <a:rPr lang="de-DE" sz="3200" dirty="0" err="1"/>
              <a:t>nuclear</a:t>
            </a:r>
            <a:r>
              <a:rPr lang="de-DE" sz="3200" dirty="0"/>
              <a:t> </a:t>
            </a:r>
            <a:r>
              <a:rPr lang="de-DE" sz="3200" dirty="0" err="1"/>
              <a:t>acid</a:t>
            </a:r>
            <a:r>
              <a:rPr lang="de-DE" sz="3200" dirty="0"/>
              <a:t> </a:t>
            </a:r>
            <a:r>
              <a:rPr lang="de-DE" sz="3200" dirty="0" err="1"/>
              <a:t>amplification</a:t>
            </a:r>
            <a:endParaRPr lang="de-DE" dirty="0"/>
          </a:p>
        </p:txBody>
      </p:sp>
      <p:sp>
        <p:nvSpPr>
          <p:cNvPr id="3" name="Inhaltsplatzhalter 2">
            <a:extLst>
              <a:ext uri="{FF2B5EF4-FFF2-40B4-BE49-F238E27FC236}">
                <a16:creationId xmlns:a16="http://schemas.microsoft.com/office/drawing/2014/main" id="{1B34F2CF-F86A-44B5-98E1-6B77203774AC}"/>
              </a:ext>
            </a:extLst>
          </p:cNvPr>
          <p:cNvSpPr>
            <a:spLocks noGrp="1"/>
          </p:cNvSpPr>
          <p:nvPr>
            <p:ph idx="1"/>
          </p:nvPr>
        </p:nvSpPr>
        <p:spPr/>
        <p:txBody>
          <a:bodyPr/>
          <a:lstStyle/>
          <a:p>
            <a:pPr marL="0" indent="0">
              <a:buNone/>
            </a:pPr>
            <a:r>
              <a:rPr lang="de-DE" sz="3200" dirty="0"/>
              <a:t>E20 	Bei Vorliegen entsprechender epidemiologischer Hinweise 	(Saison, Epidemie und Pandemie) soll stationär eine NAT 	(</a:t>
            </a:r>
            <a:r>
              <a:rPr lang="de-DE" sz="3200" dirty="0" err="1"/>
              <a:t>nuclear</a:t>
            </a:r>
            <a:r>
              <a:rPr lang="de-DE" sz="3200" dirty="0"/>
              <a:t> </a:t>
            </a:r>
            <a:r>
              <a:rPr lang="de-DE" sz="3200" dirty="0" err="1"/>
              <a:t>acid</a:t>
            </a:r>
            <a:r>
              <a:rPr lang="de-DE" sz="3200" dirty="0"/>
              <a:t> </a:t>
            </a:r>
            <a:r>
              <a:rPr lang="de-DE" sz="3200" dirty="0" err="1"/>
              <a:t>amplification</a:t>
            </a:r>
            <a:r>
              <a:rPr lang="de-DE" sz="3200" dirty="0"/>
              <a:t>) auf Influenza A/B und SARS-	CoV-2 durchgeführt werden. </a:t>
            </a:r>
            <a:br>
              <a:rPr lang="de-DE" sz="3200" dirty="0"/>
            </a:br>
            <a:r>
              <a:rPr lang="de-DE" sz="3200" dirty="0"/>
              <a:t>	</a:t>
            </a:r>
            <a:r>
              <a:rPr lang="de-DE" sz="3200" dirty="0">
                <a:solidFill>
                  <a:srgbClr val="0070C0"/>
                </a:solidFill>
              </a:rPr>
              <a:t>Starke Empfehlung, Evidenz B</a:t>
            </a:r>
          </a:p>
          <a:p>
            <a:endParaRPr lang="de-DE" dirty="0"/>
          </a:p>
        </p:txBody>
      </p:sp>
    </p:spTree>
    <p:extLst>
      <p:ext uri="{BB962C8B-B14F-4D97-AF65-F5344CB8AC3E}">
        <p14:creationId xmlns:p14="http://schemas.microsoft.com/office/powerpoint/2010/main" val="9177289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F551AF-38A0-4220-ADFA-3AD545D8C501}"/>
              </a:ext>
            </a:extLst>
          </p:cNvPr>
          <p:cNvSpPr>
            <a:spLocks noGrp="1"/>
          </p:cNvSpPr>
          <p:nvPr>
            <p:ph type="title"/>
          </p:nvPr>
        </p:nvSpPr>
        <p:spPr/>
        <p:txBody>
          <a:bodyPr/>
          <a:lstStyle/>
          <a:p>
            <a:r>
              <a:rPr lang="de-DE" dirty="0" err="1"/>
              <a:t>Sputumkulturen</a:t>
            </a:r>
            <a:endParaRPr lang="de-DE" dirty="0"/>
          </a:p>
        </p:txBody>
      </p:sp>
      <p:graphicFrame>
        <p:nvGraphicFramePr>
          <p:cNvPr id="3" name="Tabelle 3">
            <a:extLst>
              <a:ext uri="{FF2B5EF4-FFF2-40B4-BE49-F238E27FC236}">
                <a16:creationId xmlns:a16="http://schemas.microsoft.com/office/drawing/2014/main" id="{5C0DB33C-457B-4707-B6EE-E0D7235ED615}"/>
              </a:ext>
            </a:extLst>
          </p:cNvPr>
          <p:cNvGraphicFramePr>
            <a:graphicFrameLocks noGrp="1"/>
          </p:cNvGraphicFramePr>
          <p:nvPr>
            <p:extLst>
              <p:ext uri="{D42A27DB-BD31-4B8C-83A1-F6EECF244321}">
                <p14:modId xmlns:p14="http://schemas.microsoft.com/office/powerpoint/2010/main" val="970906780"/>
              </p:ext>
            </p:extLst>
          </p:nvPr>
        </p:nvGraphicFramePr>
        <p:xfrm>
          <a:off x="0" y="1542516"/>
          <a:ext cx="12192000" cy="5525520"/>
        </p:xfrm>
        <a:graphic>
          <a:graphicData uri="http://schemas.openxmlformats.org/drawingml/2006/table">
            <a:tbl>
              <a:tblPr firstRow="1" bandRow="1">
                <a:tableStyleId>{5C22544A-7EE6-4342-B048-85BDC9FD1C3A}</a:tableStyleId>
              </a:tblPr>
              <a:tblGrid>
                <a:gridCol w="3150454">
                  <a:extLst>
                    <a:ext uri="{9D8B030D-6E8A-4147-A177-3AD203B41FA5}">
                      <a16:colId xmlns:a16="http://schemas.microsoft.com/office/drawing/2014/main" val="1954947420"/>
                    </a:ext>
                  </a:extLst>
                </a:gridCol>
                <a:gridCol w="3788228">
                  <a:extLst>
                    <a:ext uri="{9D8B030D-6E8A-4147-A177-3AD203B41FA5}">
                      <a16:colId xmlns:a16="http://schemas.microsoft.com/office/drawing/2014/main" val="1877694752"/>
                    </a:ext>
                  </a:extLst>
                </a:gridCol>
                <a:gridCol w="5253318">
                  <a:extLst>
                    <a:ext uri="{9D8B030D-6E8A-4147-A177-3AD203B41FA5}">
                      <a16:colId xmlns:a16="http://schemas.microsoft.com/office/drawing/2014/main" val="3822542102"/>
                    </a:ext>
                  </a:extLst>
                </a:gridCol>
              </a:tblGrid>
              <a:tr h="952704">
                <a:tc gridSpan="3">
                  <a:txBody>
                    <a:bodyPr/>
                    <a:lstStyle/>
                    <a:p>
                      <a:r>
                        <a:rPr lang="de-DE" sz="2200" dirty="0"/>
                        <a:t>Interpretation von </a:t>
                      </a:r>
                      <a:r>
                        <a:rPr lang="de-DE" sz="2200" dirty="0" err="1"/>
                        <a:t>Sputumkulturen</a:t>
                      </a:r>
                      <a:r>
                        <a:rPr lang="de-DE" sz="2200" dirty="0"/>
                        <a:t>. Häufige und seltene Erreger ambulant erworbener Pneumonien</a:t>
                      </a:r>
                    </a:p>
                    <a:p>
                      <a:r>
                        <a:rPr lang="de-DE" sz="2200" dirty="0"/>
                        <a:t>bei Diagnostik aus dem Sputum.</a:t>
                      </a:r>
                    </a:p>
                  </a:txBody>
                  <a:tcPr/>
                </a:tc>
                <a:tc hMerge="1">
                  <a:txBody>
                    <a:bodyPr/>
                    <a:lstStyle/>
                    <a:p>
                      <a:endParaRPr lang="de-DE" dirty="0"/>
                    </a:p>
                  </a:txBody>
                  <a:tcPr/>
                </a:tc>
                <a:tc hMerge="1">
                  <a:txBody>
                    <a:bodyPr/>
                    <a:lstStyle/>
                    <a:p>
                      <a:endParaRPr lang="de-DE" dirty="0"/>
                    </a:p>
                  </a:txBody>
                  <a:tcPr/>
                </a:tc>
                <a:extLst>
                  <a:ext uri="{0D108BD9-81ED-4DB2-BD59-A6C34878D82A}">
                    <a16:rowId xmlns:a16="http://schemas.microsoft.com/office/drawing/2014/main" val="1995256888"/>
                  </a:ext>
                </a:extLst>
              </a:tr>
              <a:tr h="551963">
                <a:tc>
                  <a:txBody>
                    <a:bodyPr/>
                    <a:lstStyle/>
                    <a:p>
                      <a:r>
                        <a:rPr lang="de-DE" sz="2200" dirty="0"/>
                        <a:t>Häufige und mögliche Erreger</a:t>
                      </a:r>
                    </a:p>
                  </a:txBody>
                  <a:tcPr/>
                </a:tc>
                <a:tc>
                  <a:txBody>
                    <a:bodyPr/>
                    <a:lstStyle/>
                    <a:p>
                      <a:r>
                        <a:rPr lang="de-DE" sz="2200" dirty="0"/>
                        <a:t>Seltene Erreger</a:t>
                      </a:r>
                    </a:p>
                  </a:txBody>
                  <a:tcPr/>
                </a:tc>
                <a:tc>
                  <a:txBody>
                    <a:bodyPr/>
                    <a:lstStyle/>
                    <a:p>
                      <a:r>
                        <a:rPr lang="de-DE" sz="2200" dirty="0"/>
                        <a:t>Keine Erreger</a:t>
                      </a:r>
                    </a:p>
                  </a:txBody>
                  <a:tcPr/>
                </a:tc>
                <a:extLst>
                  <a:ext uri="{0D108BD9-81ED-4DB2-BD59-A6C34878D82A}">
                    <a16:rowId xmlns:a16="http://schemas.microsoft.com/office/drawing/2014/main" val="1978334089"/>
                  </a:ext>
                </a:extLst>
              </a:tr>
              <a:tr h="3810816">
                <a:tc>
                  <a:txBody>
                    <a:bodyPr/>
                    <a:lstStyle/>
                    <a:p>
                      <a:pPr marL="285750" indent="-285750">
                        <a:buFont typeface="Arial" panose="020B0604020202020204" pitchFamily="34" charset="0"/>
                        <a:buChar char="•"/>
                      </a:pPr>
                      <a:r>
                        <a:rPr lang="de-DE" sz="2200" dirty="0"/>
                        <a:t>Streptococcus pneumoniae</a:t>
                      </a:r>
                    </a:p>
                    <a:p>
                      <a:pPr marL="285750" indent="-285750">
                        <a:buFont typeface="Arial" panose="020B0604020202020204" pitchFamily="34" charset="0"/>
                        <a:buChar char="•"/>
                      </a:pPr>
                      <a:r>
                        <a:rPr lang="de-DE" sz="2200" dirty="0"/>
                        <a:t>Haemophilus influenzae</a:t>
                      </a:r>
                    </a:p>
                    <a:p>
                      <a:pPr marL="285750" indent="-285750">
                        <a:buFont typeface="Arial" panose="020B0604020202020204" pitchFamily="34" charset="0"/>
                        <a:buChar char="•"/>
                      </a:pPr>
                      <a:r>
                        <a:rPr lang="de-DE" sz="2200" dirty="0" err="1"/>
                        <a:t>Staphylococcus</a:t>
                      </a:r>
                      <a:r>
                        <a:rPr lang="de-DE" sz="2200" dirty="0"/>
                        <a:t> </a:t>
                      </a:r>
                      <a:r>
                        <a:rPr lang="de-DE" sz="2200" dirty="0" err="1"/>
                        <a:t>aureus</a:t>
                      </a:r>
                      <a:endParaRPr lang="de-DE" sz="2200" dirty="0"/>
                    </a:p>
                  </a:txBody>
                  <a:tcPr/>
                </a:tc>
                <a:tc>
                  <a:txBody>
                    <a:bodyPr/>
                    <a:lstStyle/>
                    <a:p>
                      <a:pPr marL="342900" indent="-342900">
                        <a:buFont typeface="Arial" panose="020B0604020202020204" pitchFamily="34" charset="0"/>
                        <a:buChar char="•"/>
                      </a:pPr>
                      <a:r>
                        <a:rPr lang="de-DE" sz="2200" dirty="0"/>
                        <a:t>Enterobakterien (E. coli, K. pneumoniae, Proteus </a:t>
                      </a:r>
                      <a:r>
                        <a:rPr lang="de-DE" sz="2200" dirty="0" err="1"/>
                        <a:t>mirabilis</a:t>
                      </a:r>
                      <a:r>
                        <a:rPr lang="de-DE" sz="2200" dirty="0"/>
                        <a:t>)</a:t>
                      </a:r>
                    </a:p>
                    <a:p>
                      <a:pPr marL="342900" indent="-342900">
                        <a:buFont typeface="Arial" panose="020B0604020202020204" pitchFamily="34" charset="0"/>
                        <a:buChar char="•"/>
                      </a:pPr>
                      <a:r>
                        <a:rPr lang="de-DE" sz="2200" dirty="0"/>
                        <a:t>Pseudomonas aeruginosa</a:t>
                      </a:r>
                    </a:p>
                  </a:txBody>
                  <a:tcPr/>
                </a:tc>
                <a:tc>
                  <a:txBody>
                    <a:bodyPr/>
                    <a:lstStyle/>
                    <a:p>
                      <a:pPr marL="342900" indent="-342900">
                        <a:buFont typeface="Arial" panose="020B0604020202020204" pitchFamily="34" charset="0"/>
                        <a:buChar char="•"/>
                      </a:pPr>
                      <a:r>
                        <a:rPr lang="de-DE" sz="2200" dirty="0" err="1"/>
                        <a:t>vergrünend</a:t>
                      </a:r>
                      <a:r>
                        <a:rPr lang="de-DE" sz="2200" dirty="0"/>
                        <a:t> wachsende Streptokokken</a:t>
                      </a:r>
                    </a:p>
                    <a:p>
                      <a:pPr marL="342900" indent="-342900">
                        <a:buFont typeface="Arial" panose="020B0604020202020204" pitchFamily="34" charset="0"/>
                        <a:buChar char="•"/>
                      </a:pPr>
                      <a:r>
                        <a:rPr lang="de-DE" sz="2200" dirty="0" err="1"/>
                        <a:t>Staphylococcus</a:t>
                      </a:r>
                      <a:r>
                        <a:rPr lang="de-DE" sz="2200" dirty="0"/>
                        <a:t> epidermidis und andere </a:t>
                      </a:r>
                      <a:r>
                        <a:rPr lang="de-DE" sz="2200" dirty="0" err="1"/>
                        <a:t>koagulase</a:t>
                      </a:r>
                      <a:r>
                        <a:rPr lang="de-DE" sz="2200" dirty="0"/>
                        <a:t>-negative Staphylokokken</a:t>
                      </a:r>
                    </a:p>
                    <a:p>
                      <a:pPr marL="342900" indent="-342900">
                        <a:buFont typeface="Arial" panose="020B0604020202020204" pitchFamily="34" charset="0"/>
                        <a:buChar char="•"/>
                      </a:pPr>
                      <a:r>
                        <a:rPr lang="de-DE" sz="2200" dirty="0"/>
                        <a:t>Enterokokken</a:t>
                      </a:r>
                    </a:p>
                    <a:p>
                      <a:pPr marL="342900" indent="-342900">
                        <a:buFont typeface="Arial" panose="020B0604020202020204" pitchFamily="34" charset="0"/>
                        <a:buChar char="•"/>
                      </a:pPr>
                      <a:r>
                        <a:rPr lang="de-DE" sz="2200" dirty="0" err="1"/>
                        <a:t>Corynebakterien</a:t>
                      </a:r>
                      <a:endParaRPr lang="de-DE" sz="2200" dirty="0"/>
                    </a:p>
                    <a:p>
                      <a:pPr marL="342900" indent="-342900">
                        <a:buFont typeface="Arial" panose="020B0604020202020204" pitchFamily="34" charset="0"/>
                        <a:buChar char="•"/>
                      </a:pPr>
                      <a:r>
                        <a:rPr lang="de-DE" sz="2200" dirty="0" err="1"/>
                        <a:t>Neisserien</a:t>
                      </a:r>
                      <a:r>
                        <a:rPr lang="de-DE" sz="2200" dirty="0"/>
                        <a:t> (außer (sehr selten) N. </a:t>
                      </a:r>
                      <a:r>
                        <a:rPr lang="de-DE" sz="2200" dirty="0" err="1"/>
                        <a:t>meningitidis</a:t>
                      </a:r>
                      <a:r>
                        <a:rPr lang="de-DE" sz="2200" dirty="0"/>
                        <a:t>)</a:t>
                      </a:r>
                    </a:p>
                    <a:p>
                      <a:pPr marL="342900" indent="-342900">
                        <a:buFont typeface="Arial" panose="020B0604020202020204" pitchFamily="34" charset="0"/>
                        <a:buChar char="•"/>
                      </a:pPr>
                      <a:r>
                        <a:rPr lang="de-DE" sz="2200" dirty="0"/>
                        <a:t>Haemophilus </a:t>
                      </a:r>
                      <a:r>
                        <a:rPr lang="de-DE" sz="2200" dirty="0" err="1"/>
                        <a:t>spp</a:t>
                      </a:r>
                      <a:r>
                        <a:rPr lang="de-DE" sz="2200" dirty="0"/>
                        <a:t>. (außer H. influenzae)1</a:t>
                      </a:r>
                    </a:p>
                    <a:p>
                      <a:pPr marL="342900" indent="-342900">
                        <a:buFont typeface="Arial" panose="020B0604020202020204" pitchFamily="34" charset="0"/>
                        <a:buChar char="•"/>
                      </a:pPr>
                      <a:r>
                        <a:rPr lang="de-DE" sz="2200" dirty="0"/>
                        <a:t>Candida </a:t>
                      </a:r>
                      <a:r>
                        <a:rPr lang="de-DE" sz="2200" dirty="0" err="1"/>
                        <a:t>spp</a:t>
                      </a:r>
                      <a:r>
                        <a:rPr lang="de-DE" sz="2200" dirty="0"/>
                        <a:t>.</a:t>
                      </a:r>
                    </a:p>
                  </a:txBody>
                  <a:tcPr/>
                </a:tc>
                <a:extLst>
                  <a:ext uri="{0D108BD9-81ED-4DB2-BD59-A6C34878D82A}">
                    <a16:rowId xmlns:a16="http://schemas.microsoft.com/office/drawing/2014/main" val="471720274"/>
                  </a:ext>
                </a:extLst>
              </a:tr>
            </a:tbl>
          </a:graphicData>
        </a:graphic>
      </p:graphicFrame>
    </p:spTree>
    <p:extLst>
      <p:ext uri="{BB962C8B-B14F-4D97-AF65-F5344CB8AC3E}">
        <p14:creationId xmlns:p14="http://schemas.microsoft.com/office/powerpoint/2010/main" val="3349958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8523A7-C693-4110-B65F-894A3AEC2566}"/>
              </a:ext>
            </a:extLst>
          </p:cNvPr>
          <p:cNvSpPr>
            <a:spLocks noGrp="1"/>
          </p:cNvSpPr>
          <p:nvPr>
            <p:ph type="title"/>
          </p:nvPr>
        </p:nvSpPr>
        <p:spPr/>
        <p:txBody>
          <a:bodyPr/>
          <a:lstStyle/>
          <a:p>
            <a:r>
              <a:rPr lang="de-DE" dirty="0"/>
              <a:t>Pneumonie-Triade und ihre Kriterien</a:t>
            </a:r>
          </a:p>
        </p:txBody>
      </p:sp>
      <p:graphicFrame>
        <p:nvGraphicFramePr>
          <p:cNvPr id="3" name="Tabelle 3">
            <a:extLst>
              <a:ext uri="{FF2B5EF4-FFF2-40B4-BE49-F238E27FC236}">
                <a16:creationId xmlns:a16="http://schemas.microsoft.com/office/drawing/2014/main" id="{65671D2C-850A-4AD5-9925-5D418B766B2B}"/>
              </a:ext>
            </a:extLst>
          </p:cNvPr>
          <p:cNvGraphicFramePr>
            <a:graphicFrameLocks noGrp="1"/>
          </p:cNvGraphicFramePr>
          <p:nvPr>
            <p:extLst>
              <p:ext uri="{D42A27DB-BD31-4B8C-83A1-F6EECF244321}">
                <p14:modId xmlns:p14="http://schemas.microsoft.com/office/powerpoint/2010/main" val="4095872780"/>
              </p:ext>
            </p:extLst>
          </p:nvPr>
        </p:nvGraphicFramePr>
        <p:xfrm>
          <a:off x="0" y="1574158"/>
          <a:ext cx="12192000" cy="5283844"/>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031755910"/>
                    </a:ext>
                  </a:extLst>
                </a:gridCol>
                <a:gridCol w="4064000">
                  <a:extLst>
                    <a:ext uri="{9D8B030D-6E8A-4147-A177-3AD203B41FA5}">
                      <a16:colId xmlns:a16="http://schemas.microsoft.com/office/drawing/2014/main" val="2374433752"/>
                    </a:ext>
                  </a:extLst>
                </a:gridCol>
                <a:gridCol w="4064000">
                  <a:extLst>
                    <a:ext uri="{9D8B030D-6E8A-4147-A177-3AD203B41FA5}">
                      <a16:colId xmlns:a16="http://schemas.microsoft.com/office/drawing/2014/main" val="927532413"/>
                    </a:ext>
                  </a:extLst>
                </a:gridCol>
              </a:tblGrid>
              <a:tr h="534980">
                <a:tc>
                  <a:txBody>
                    <a:bodyPr/>
                    <a:lstStyle/>
                    <a:p>
                      <a:r>
                        <a:rPr lang="de-DE" sz="2600" dirty="0">
                          <a:latin typeface="+mn-lt"/>
                        </a:rPr>
                        <a:t>Pneumonie</a:t>
                      </a:r>
                    </a:p>
                  </a:txBody>
                  <a:tcPr/>
                </a:tc>
                <a:tc>
                  <a:txBody>
                    <a:bodyPr/>
                    <a:lstStyle/>
                    <a:p>
                      <a:r>
                        <a:rPr lang="de-DE" sz="2600" dirty="0">
                          <a:latin typeface="+mn-lt"/>
                        </a:rPr>
                        <a:t>Ort des Erwerbs</a:t>
                      </a:r>
                    </a:p>
                  </a:txBody>
                  <a:tcPr/>
                </a:tc>
                <a:tc>
                  <a:txBody>
                    <a:bodyPr/>
                    <a:lstStyle/>
                    <a:p>
                      <a:r>
                        <a:rPr lang="de-DE" sz="2600" dirty="0">
                          <a:latin typeface="+mn-lt"/>
                        </a:rPr>
                        <a:t>Immunstatus</a:t>
                      </a:r>
                    </a:p>
                  </a:txBody>
                  <a:tcPr/>
                </a:tc>
                <a:extLst>
                  <a:ext uri="{0D108BD9-81ED-4DB2-BD59-A6C34878D82A}">
                    <a16:rowId xmlns:a16="http://schemas.microsoft.com/office/drawing/2014/main" val="155947200"/>
                  </a:ext>
                </a:extLst>
              </a:tr>
              <a:tr h="1319129">
                <a:tc>
                  <a:txBody>
                    <a:bodyPr/>
                    <a:lstStyle/>
                    <a:p>
                      <a:r>
                        <a:rPr lang="en-US" sz="2600" dirty="0">
                          <a:latin typeface="+mn-lt"/>
                        </a:rPr>
                        <a:t>ambulant </a:t>
                      </a:r>
                      <a:r>
                        <a:rPr lang="en-US" sz="2600" dirty="0" err="1">
                          <a:latin typeface="+mn-lt"/>
                        </a:rPr>
                        <a:t>erworben</a:t>
                      </a:r>
                      <a:endParaRPr lang="en-US" sz="2600" dirty="0">
                        <a:latin typeface="+mn-lt"/>
                      </a:endParaRPr>
                    </a:p>
                    <a:p>
                      <a:r>
                        <a:rPr lang="en-US" sz="2600" dirty="0">
                          <a:latin typeface="+mn-lt"/>
                        </a:rPr>
                        <a:t>(community-acquired pneumonia, CAP)</a:t>
                      </a:r>
                      <a:endParaRPr lang="de-DE" sz="2600" dirty="0">
                        <a:latin typeface="+mn-lt"/>
                      </a:endParaRPr>
                    </a:p>
                  </a:txBody>
                  <a:tcPr/>
                </a:tc>
                <a:tc>
                  <a:txBody>
                    <a:bodyPr/>
                    <a:lstStyle/>
                    <a:p>
                      <a:r>
                        <a:rPr lang="de-DE" sz="2600" dirty="0">
                          <a:latin typeface="+mn-lt"/>
                        </a:rPr>
                        <a:t>außerhalb des Krankenhauses</a:t>
                      </a:r>
                    </a:p>
                  </a:txBody>
                  <a:tcPr/>
                </a:tc>
                <a:tc>
                  <a:txBody>
                    <a:bodyPr/>
                    <a:lstStyle/>
                    <a:p>
                      <a:r>
                        <a:rPr lang="de-DE" sz="2600" dirty="0">
                          <a:latin typeface="+mn-lt"/>
                        </a:rPr>
                        <a:t>immunkompetent</a:t>
                      </a:r>
                    </a:p>
                  </a:txBody>
                  <a:tcPr/>
                </a:tc>
                <a:extLst>
                  <a:ext uri="{0D108BD9-81ED-4DB2-BD59-A6C34878D82A}">
                    <a16:rowId xmlns:a16="http://schemas.microsoft.com/office/drawing/2014/main" val="54774938"/>
                  </a:ext>
                </a:extLst>
              </a:tr>
              <a:tr h="1319129">
                <a:tc>
                  <a:txBody>
                    <a:bodyPr/>
                    <a:lstStyle/>
                    <a:p>
                      <a:r>
                        <a:rPr lang="de-DE" sz="2600" dirty="0">
                          <a:latin typeface="+mn-lt"/>
                        </a:rPr>
                        <a:t>nosokomial erworben</a:t>
                      </a:r>
                    </a:p>
                    <a:p>
                      <a:r>
                        <a:rPr lang="de-DE" sz="2600" dirty="0">
                          <a:latin typeface="+mn-lt"/>
                        </a:rPr>
                        <a:t>(hospital-</a:t>
                      </a:r>
                      <a:r>
                        <a:rPr lang="de-DE" sz="2600" dirty="0" err="1">
                          <a:latin typeface="+mn-lt"/>
                        </a:rPr>
                        <a:t>acquired</a:t>
                      </a:r>
                      <a:r>
                        <a:rPr lang="de-DE" sz="2600" dirty="0">
                          <a:latin typeface="+mn-lt"/>
                        </a:rPr>
                        <a:t> </a:t>
                      </a:r>
                      <a:r>
                        <a:rPr lang="de-DE" sz="2600" dirty="0" err="1">
                          <a:latin typeface="+mn-lt"/>
                        </a:rPr>
                        <a:t>pneumonia</a:t>
                      </a:r>
                      <a:r>
                        <a:rPr lang="de-DE" sz="2600" dirty="0">
                          <a:latin typeface="+mn-lt"/>
                        </a:rPr>
                        <a:t>, HAP)</a:t>
                      </a:r>
                    </a:p>
                  </a:txBody>
                  <a:tcPr/>
                </a:tc>
                <a:tc>
                  <a:txBody>
                    <a:bodyPr/>
                    <a:lstStyle/>
                    <a:p>
                      <a:r>
                        <a:rPr lang="de-DE" sz="2600" dirty="0">
                          <a:latin typeface="+mn-lt"/>
                        </a:rPr>
                        <a:t>im Krankenhaus (&gt; 48 h nach Krankenhausaufnahme)</a:t>
                      </a:r>
                    </a:p>
                  </a:txBody>
                  <a:tcPr/>
                </a:tc>
                <a:tc>
                  <a:txBody>
                    <a:bodyPr/>
                    <a:lstStyle/>
                    <a:p>
                      <a:r>
                        <a:rPr lang="de-DE" sz="2600" dirty="0">
                          <a:latin typeface="+mn-lt"/>
                        </a:rPr>
                        <a:t>immunkompetent</a:t>
                      </a:r>
                    </a:p>
                  </a:txBody>
                  <a:tcPr/>
                </a:tc>
                <a:extLst>
                  <a:ext uri="{0D108BD9-81ED-4DB2-BD59-A6C34878D82A}">
                    <a16:rowId xmlns:a16="http://schemas.microsoft.com/office/drawing/2014/main" val="1897898636"/>
                  </a:ext>
                </a:extLst>
              </a:tr>
              <a:tr h="2110606">
                <a:tc>
                  <a:txBody>
                    <a:bodyPr/>
                    <a:lstStyle/>
                    <a:p>
                      <a:r>
                        <a:rPr lang="en-US" sz="2600" dirty="0" err="1">
                          <a:latin typeface="+mn-lt"/>
                        </a:rPr>
                        <a:t>unter</a:t>
                      </a:r>
                      <a:r>
                        <a:rPr lang="en-US" sz="2600" dirty="0">
                          <a:latin typeface="+mn-lt"/>
                        </a:rPr>
                        <a:t> </a:t>
                      </a:r>
                      <a:r>
                        <a:rPr lang="en-US" sz="2600" dirty="0" err="1">
                          <a:latin typeface="+mn-lt"/>
                        </a:rPr>
                        <a:t>Immunsuppression</a:t>
                      </a:r>
                      <a:r>
                        <a:rPr lang="en-US" sz="2600" dirty="0">
                          <a:latin typeface="+mn-lt"/>
                        </a:rPr>
                        <a:t> (pneumonia in the immunosuppressed host)</a:t>
                      </a:r>
                      <a:endParaRPr lang="de-DE" sz="2600" dirty="0">
                        <a:latin typeface="+mn-lt"/>
                      </a:endParaRPr>
                    </a:p>
                  </a:txBody>
                  <a:tcPr/>
                </a:tc>
                <a:tc>
                  <a:txBody>
                    <a:bodyPr/>
                    <a:lstStyle/>
                    <a:p>
                      <a:r>
                        <a:rPr lang="de-DE" sz="2600" b="0" i="0" u="none" strike="noStrike" baseline="0" dirty="0">
                          <a:solidFill>
                            <a:srgbClr val="000000"/>
                          </a:solidFill>
                          <a:latin typeface="+mn-lt"/>
                        </a:rPr>
                        <a:t>außerhalb des Krankenhauses oder im Krankenhaus erworben 	</a:t>
                      </a:r>
                    </a:p>
                    <a:p>
                      <a:endParaRPr lang="de-DE" sz="2600" dirty="0">
                        <a:latin typeface="+mn-lt"/>
                      </a:endParaRPr>
                    </a:p>
                  </a:txBody>
                  <a:tcPr/>
                </a:tc>
                <a:tc>
                  <a:txBody>
                    <a:bodyPr/>
                    <a:lstStyle/>
                    <a:p>
                      <a:r>
                        <a:rPr lang="de-DE" sz="2600" dirty="0">
                          <a:latin typeface="+mn-lt"/>
                        </a:rPr>
                        <a:t>schwere Immunsuppression</a:t>
                      </a:r>
                    </a:p>
                  </a:txBody>
                  <a:tcPr/>
                </a:tc>
                <a:extLst>
                  <a:ext uri="{0D108BD9-81ED-4DB2-BD59-A6C34878D82A}">
                    <a16:rowId xmlns:a16="http://schemas.microsoft.com/office/drawing/2014/main" val="217197165"/>
                  </a:ext>
                </a:extLst>
              </a:tr>
            </a:tbl>
          </a:graphicData>
        </a:graphic>
      </p:graphicFrame>
    </p:spTree>
    <p:extLst>
      <p:ext uri="{BB962C8B-B14F-4D97-AF65-F5344CB8AC3E}">
        <p14:creationId xmlns:p14="http://schemas.microsoft.com/office/powerpoint/2010/main" val="35061977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6E98BF-5B79-4A2B-8FC7-CCF91B6A8569}"/>
              </a:ext>
            </a:extLst>
          </p:cNvPr>
          <p:cNvSpPr>
            <a:spLocks noGrp="1"/>
          </p:cNvSpPr>
          <p:nvPr>
            <p:ph type="title"/>
          </p:nvPr>
        </p:nvSpPr>
        <p:spPr/>
        <p:txBody>
          <a:bodyPr/>
          <a:lstStyle/>
          <a:p>
            <a:r>
              <a:rPr lang="de-DE" dirty="0"/>
              <a:t>Differenzialdiagnose</a:t>
            </a:r>
          </a:p>
        </p:txBody>
      </p:sp>
      <p:sp>
        <p:nvSpPr>
          <p:cNvPr id="3" name="Inhaltsplatzhalter 2">
            <a:extLst>
              <a:ext uri="{FF2B5EF4-FFF2-40B4-BE49-F238E27FC236}">
                <a16:creationId xmlns:a16="http://schemas.microsoft.com/office/drawing/2014/main" id="{34A20772-AB00-4DD5-9B3D-24CFF6AF2323}"/>
              </a:ext>
            </a:extLst>
          </p:cNvPr>
          <p:cNvSpPr>
            <a:spLocks noGrp="1"/>
          </p:cNvSpPr>
          <p:nvPr>
            <p:ph idx="1"/>
          </p:nvPr>
        </p:nvSpPr>
        <p:spPr/>
        <p:txBody>
          <a:bodyPr/>
          <a:lstStyle/>
          <a:p>
            <a:pPr marL="0" indent="0">
              <a:buNone/>
            </a:pPr>
            <a:r>
              <a:rPr lang="de-DE" sz="2800" b="0" i="0" u="none" strike="noStrike" baseline="0" dirty="0">
                <a:solidFill>
                  <a:srgbClr val="000000"/>
                </a:solidFill>
              </a:rPr>
              <a:t>E21 	Bei allen Patienten mit ambulant erworbener Pneumonie sollen 	Differenzialdiagnosen bzw. zusätzliche Diagnosen erwogen werden, 	insbesondere Konditionen mit Überwässerung, Aspirationen und 	nicht-infektiösen Infiltraten (Lungenembolie, interstitielle 	Lungenerkrankung, Lungenkarzinom, etc.). </a:t>
            </a:r>
          </a:p>
          <a:p>
            <a:pPr marL="0" indent="0">
              <a:buNone/>
            </a:pPr>
            <a:r>
              <a:rPr lang="de-DE" sz="2800" dirty="0">
                <a:solidFill>
                  <a:srgbClr val="000000"/>
                </a:solidFill>
              </a:rPr>
              <a:t>	</a:t>
            </a:r>
            <a:r>
              <a:rPr lang="de-DE" sz="2800" b="0" i="0" u="none" strike="noStrike" baseline="0" dirty="0">
                <a:solidFill>
                  <a:srgbClr val="0070C0"/>
                </a:solidFill>
              </a:rPr>
              <a:t>Starke Empfehlung, Evidenz B </a:t>
            </a:r>
            <a:endParaRPr lang="de-DE" sz="2800" dirty="0">
              <a:solidFill>
                <a:srgbClr val="0070C0"/>
              </a:solidFill>
            </a:endParaRPr>
          </a:p>
        </p:txBody>
      </p:sp>
    </p:spTree>
    <p:extLst>
      <p:ext uri="{BB962C8B-B14F-4D97-AF65-F5344CB8AC3E}">
        <p14:creationId xmlns:p14="http://schemas.microsoft.com/office/powerpoint/2010/main" val="22925898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0B6A3A-05B3-48C8-8A65-50B66F4CF561}"/>
              </a:ext>
            </a:extLst>
          </p:cNvPr>
          <p:cNvSpPr>
            <a:spLocks noGrp="1"/>
          </p:cNvSpPr>
          <p:nvPr>
            <p:ph type="title"/>
          </p:nvPr>
        </p:nvSpPr>
        <p:spPr/>
        <p:txBody>
          <a:bodyPr/>
          <a:lstStyle/>
          <a:p>
            <a:r>
              <a:rPr lang="de-DE" dirty="0"/>
              <a:t>Typische Anamnese/ Nachweis besonderer Erreger</a:t>
            </a:r>
          </a:p>
        </p:txBody>
      </p:sp>
      <p:graphicFrame>
        <p:nvGraphicFramePr>
          <p:cNvPr id="5" name="Tabelle 5">
            <a:extLst>
              <a:ext uri="{FF2B5EF4-FFF2-40B4-BE49-F238E27FC236}">
                <a16:creationId xmlns:a16="http://schemas.microsoft.com/office/drawing/2014/main" id="{7A1DA275-74CA-4A1F-B1F6-6EFAA8AA5641}"/>
              </a:ext>
            </a:extLst>
          </p:cNvPr>
          <p:cNvGraphicFramePr>
            <a:graphicFrameLocks noGrp="1"/>
          </p:cNvGraphicFramePr>
          <p:nvPr>
            <p:extLst>
              <p:ext uri="{D42A27DB-BD31-4B8C-83A1-F6EECF244321}">
                <p14:modId xmlns:p14="http://schemas.microsoft.com/office/powerpoint/2010/main" val="3670410506"/>
              </p:ext>
            </p:extLst>
          </p:nvPr>
        </p:nvGraphicFramePr>
        <p:xfrm>
          <a:off x="0" y="1558356"/>
          <a:ext cx="12192000" cy="56083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397683101"/>
                    </a:ext>
                  </a:extLst>
                </a:gridCol>
                <a:gridCol w="4064000">
                  <a:extLst>
                    <a:ext uri="{9D8B030D-6E8A-4147-A177-3AD203B41FA5}">
                      <a16:colId xmlns:a16="http://schemas.microsoft.com/office/drawing/2014/main" val="1032469338"/>
                    </a:ext>
                  </a:extLst>
                </a:gridCol>
                <a:gridCol w="4064000">
                  <a:extLst>
                    <a:ext uri="{9D8B030D-6E8A-4147-A177-3AD203B41FA5}">
                      <a16:colId xmlns:a16="http://schemas.microsoft.com/office/drawing/2014/main" val="2843218564"/>
                    </a:ext>
                  </a:extLst>
                </a:gridCol>
              </a:tblGrid>
              <a:tr h="415271">
                <a:tc>
                  <a:txBody>
                    <a:bodyPr/>
                    <a:lstStyle/>
                    <a:p>
                      <a:r>
                        <a:rPr lang="de-DE" sz="2200" dirty="0"/>
                        <a:t>Erreger: Bakterien</a:t>
                      </a:r>
                    </a:p>
                  </a:txBody>
                  <a:tcPr/>
                </a:tc>
                <a:tc>
                  <a:txBody>
                    <a:bodyPr/>
                    <a:lstStyle/>
                    <a:p>
                      <a:r>
                        <a:rPr lang="de-DE" sz="2200" dirty="0"/>
                        <a:t>Typische Anamnese</a:t>
                      </a:r>
                    </a:p>
                  </a:txBody>
                  <a:tcPr/>
                </a:tc>
                <a:tc>
                  <a:txBody>
                    <a:bodyPr/>
                    <a:lstStyle/>
                    <a:p>
                      <a:r>
                        <a:rPr lang="de-DE" sz="2200" dirty="0"/>
                        <a:t>Verfahren</a:t>
                      </a:r>
                    </a:p>
                  </a:txBody>
                  <a:tcPr/>
                </a:tc>
                <a:extLst>
                  <a:ext uri="{0D108BD9-81ED-4DB2-BD59-A6C34878D82A}">
                    <a16:rowId xmlns:a16="http://schemas.microsoft.com/office/drawing/2014/main" val="219029680"/>
                  </a:ext>
                </a:extLst>
              </a:tr>
              <a:tr h="1023956">
                <a:tc>
                  <a:txBody>
                    <a:bodyPr/>
                    <a:lstStyle/>
                    <a:p>
                      <a:r>
                        <a:rPr lang="de-DE" sz="2200" dirty="0" err="1"/>
                        <a:t>Mycoplasma</a:t>
                      </a:r>
                      <a:r>
                        <a:rPr lang="de-DE" sz="2200" dirty="0"/>
                        <a:t> pneumoniae</a:t>
                      </a:r>
                    </a:p>
                  </a:txBody>
                  <a:tcPr/>
                </a:tc>
                <a:tc>
                  <a:txBody>
                    <a:bodyPr/>
                    <a:lstStyle/>
                    <a:p>
                      <a:r>
                        <a:rPr lang="de-DE" sz="2200" b="0" i="0" u="none" strike="noStrike" kern="1200" baseline="0" dirty="0">
                          <a:solidFill>
                            <a:schemeClr val="dk1"/>
                          </a:solidFill>
                          <a:latin typeface="+mn-lt"/>
                          <a:ea typeface="+mn-ea"/>
                          <a:cs typeface="+mn-cs"/>
                        </a:rPr>
                        <a:t>junger Patient, ambulant, manchmal Ausbrüche, </a:t>
                      </a:r>
                    </a:p>
                    <a:p>
                      <a:r>
                        <a:rPr lang="de-DE" sz="2200" b="0" i="0" u="none" strike="noStrike" kern="1200" baseline="0" dirty="0">
                          <a:solidFill>
                            <a:schemeClr val="dk1"/>
                          </a:solidFill>
                          <a:latin typeface="+mn-lt"/>
                          <a:ea typeface="+mn-ea"/>
                          <a:cs typeface="+mn-cs"/>
                        </a:rPr>
                        <a:t>epidemiologische Situation </a:t>
                      </a:r>
                    </a:p>
                  </a:txBody>
                  <a:tcPr/>
                </a:tc>
                <a:tc>
                  <a:txBody>
                    <a:bodyPr/>
                    <a:lstStyle/>
                    <a:p>
                      <a:r>
                        <a:rPr lang="de-DE" sz="2200" b="0" i="0" u="none" strike="noStrike" kern="1200" baseline="0" dirty="0">
                          <a:solidFill>
                            <a:schemeClr val="dk1"/>
                          </a:solidFill>
                          <a:latin typeface="+mn-lt"/>
                          <a:ea typeface="+mn-ea"/>
                          <a:cs typeface="+mn-cs"/>
                        </a:rPr>
                        <a:t>NAT (</a:t>
                      </a:r>
                      <a:r>
                        <a:rPr lang="de-DE" sz="2400" dirty="0" err="1"/>
                        <a:t>nucleic</a:t>
                      </a:r>
                      <a:r>
                        <a:rPr lang="de-DE" sz="2400" dirty="0"/>
                        <a:t> </a:t>
                      </a:r>
                      <a:r>
                        <a:rPr lang="de-DE" sz="2400" dirty="0" err="1"/>
                        <a:t>acid</a:t>
                      </a:r>
                      <a:r>
                        <a:rPr lang="de-DE" sz="2400" dirty="0"/>
                        <a:t> </a:t>
                      </a:r>
                      <a:r>
                        <a:rPr lang="de-DE" sz="2400" dirty="0" err="1"/>
                        <a:t>amplification</a:t>
                      </a:r>
                      <a:r>
                        <a:rPr lang="de-DE" sz="2400" dirty="0"/>
                        <a:t>)</a:t>
                      </a:r>
                      <a:endParaRPr lang="de-DE" sz="2200" b="0" i="0" u="none" strike="noStrike" kern="1200" baseline="0" dirty="0">
                        <a:solidFill>
                          <a:schemeClr val="dk1"/>
                        </a:solidFill>
                        <a:latin typeface="+mn-lt"/>
                        <a:ea typeface="+mn-ea"/>
                        <a:cs typeface="+mn-cs"/>
                      </a:endParaRPr>
                    </a:p>
                    <a:p>
                      <a:r>
                        <a:rPr lang="de-DE" sz="2200" b="0" i="0" u="none" strike="noStrike" kern="1200" baseline="0" dirty="0">
                          <a:solidFill>
                            <a:schemeClr val="dk1"/>
                          </a:solidFill>
                          <a:latin typeface="+mn-lt"/>
                          <a:ea typeface="+mn-ea"/>
                          <a:cs typeface="+mn-cs"/>
                        </a:rPr>
                        <a:t>Serologie (IgM) 	</a:t>
                      </a:r>
                    </a:p>
                    <a:p>
                      <a:endParaRPr lang="de-DE" sz="2200" dirty="0"/>
                    </a:p>
                  </a:txBody>
                  <a:tcPr/>
                </a:tc>
                <a:extLst>
                  <a:ext uri="{0D108BD9-81ED-4DB2-BD59-A6C34878D82A}">
                    <a16:rowId xmlns:a16="http://schemas.microsoft.com/office/drawing/2014/main" val="4258972278"/>
                  </a:ext>
                </a:extLst>
              </a:tr>
              <a:tr h="10239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200" b="0" i="0" u="none" strike="noStrike" kern="1200" baseline="0" dirty="0">
                          <a:solidFill>
                            <a:schemeClr val="dk1"/>
                          </a:solidFill>
                          <a:latin typeface="+mn-lt"/>
                          <a:ea typeface="+mn-ea"/>
                          <a:cs typeface="+mn-cs"/>
                        </a:rPr>
                        <a:t>Legionella </a:t>
                      </a:r>
                      <a:r>
                        <a:rPr lang="de-DE" sz="2200" b="0" i="0" u="none" strike="noStrike" kern="1200" baseline="0" dirty="0" err="1">
                          <a:solidFill>
                            <a:schemeClr val="dk1"/>
                          </a:solidFill>
                          <a:latin typeface="+mn-lt"/>
                          <a:ea typeface="+mn-ea"/>
                          <a:cs typeface="+mn-cs"/>
                        </a:rPr>
                        <a:t>pneumophila</a:t>
                      </a:r>
                      <a:r>
                        <a:rPr lang="de-DE" sz="2200" b="0" i="0" u="none" strike="noStrike" kern="1200" baseline="0" dirty="0">
                          <a:solidFill>
                            <a:schemeClr val="dk1"/>
                          </a:solidFill>
                          <a:latin typeface="+mn-lt"/>
                          <a:ea typeface="+mn-ea"/>
                          <a:cs typeface="+mn-cs"/>
                        </a:rPr>
                        <a:t> </a:t>
                      </a:r>
                    </a:p>
                  </a:txBody>
                  <a:tcPr/>
                </a:tc>
                <a:tc>
                  <a:txBody>
                    <a:bodyPr/>
                    <a:lstStyle/>
                    <a:p>
                      <a:r>
                        <a:rPr lang="de-DE" sz="2200" b="0" i="0" u="none" strike="noStrike" kern="1200" baseline="0" dirty="0">
                          <a:solidFill>
                            <a:schemeClr val="dk1"/>
                          </a:solidFill>
                          <a:latin typeface="+mn-lt"/>
                          <a:ea typeface="+mn-ea"/>
                          <a:cs typeface="+mn-cs"/>
                        </a:rPr>
                        <a:t>epidemiologische Situation, </a:t>
                      </a:r>
                    </a:p>
                    <a:p>
                      <a:r>
                        <a:rPr lang="de-DE" sz="2200" b="0" i="0" u="none" strike="noStrike" kern="1200" baseline="0" dirty="0">
                          <a:solidFill>
                            <a:schemeClr val="dk1"/>
                          </a:solidFill>
                          <a:latin typeface="+mn-lt"/>
                          <a:ea typeface="+mn-ea"/>
                          <a:cs typeface="+mn-cs"/>
                        </a:rPr>
                        <a:t>Reisen mit Hotelaufenthalt 	</a:t>
                      </a:r>
                    </a:p>
                    <a:p>
                      <a:endParaRPr lang="de-DE" sz="2200" dirty="0"/>
                    </a:p>
                  </a:txBody>
                  <a:tcPr/>
                </a:tc>
                <a:tc>
                  <a:txBody>
                    <a:bodyPr/>
                    <a:lstStyle/>
                    <a:p>
                      <a:r>
                        <a:rPr lang="de-DE" sz="2200" dirty="0"/>
                        <a:t>Urinantigen</a:t>
                      </a:r>
                    </a:p>
                    <a:p>
                      <a:r>
                        <a:rPr lang="de-DE" sz="2200" dirty="0"/>
                        <a:t>NAT</a:t>
                      </a:r>
                    </a:p>
                  </a:txBody>
                  <a:tcPr/>
                </a:tc>
                <a:extLst>
                  <a:ext uri="{0D108BD9-81ED-4DB2-BD59-A6C34878D82A}">
                    <a16:rowId xmlns:a16="http://schemas.microsoft.com/office/drawing/2014/main" val="711689275"/>
                  </a:ext>
                </a:extLst>
              </a:tr>
              <a:tr h="7167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200" b="0" i="0" u="none" strike="noStrike" kern="1200" baseline="0" dirty="0" err="1">
                          <a:solidFill>
                            <a:schemeClr val="dk1"/>
                          </a:solidFill>
                          <a:latin typeface="+mn-lt"/>
                          <a:ea typeface="+mn-ea"/>
                          <a:cs typeface="+mn-cs"/>
                        </a:rPr>
                        <a:t>Chlamydophila</a:t>
                      </a:r>
                      <a:r>
                        <a:rPr lang="de-DE" sz="2200" b="0" i="0" u="none" strike="noStrike" kern="1200" baseline="0" dirty="0">
                          <a:solidFill>
                            <a:schemeClr val="dk1"/>
                          </a:solidFill>
                          <a:latin typeface="+mn-lt"/>
                          <a:ea typeface="+mn-ea"/>
                          <a:cs typeface="+mn-cs"/>
                        </a:rPr>
                        <a:t> </a:t>
                      </a:r>
                      <a:r>
                        <a:rPr lang="de-DE" sz="2200" b="0" i="0" u="none" strike="noStrike" kern="1200" baseline="0" dirty="0" err="1">
                          <a:solidFill>
                            <a:schemeClr val="dk1"/>
                          </a:solidFill>
                          <a:latin typeface="+mn-lt"/>
                          <a:ea typeface="+mn-ea"/>
                          <a:cs typeface="+mn-cs"/>
                        </a:rPr>
                        <a:t>psittaci</a:t>
                      </a:r>
                      <a:r>
                        <a:rPr lang="de-DE" sz="2200" b="0" i="0" u="none" strike="noStrike" kern="1200" baseline="0" dirty="0">
                          <a:solidFill>
                            <a:schemeClr val="dk1"/>
                          </a:solidFill>
                          <a:latin typeface="+mn-lt"/>
                          <a:ea typeface="+mn-ea"/>
                          <a:cs typeface="+mn-cs"/>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200" b="0" i="0" u="none" strike="noStrike" kern="1200" baseline="0" dirty="0">
                          <a:solidFill>
                            <a:schemeClr val="dk1"/>
                          </a:solidFill>
                          <a:latin typeface="+mn-lt"/>
                          <a:ea typeface="+mn-ea"/>
                          <a:cs typeface="+mn-cs"/>
                        </a:rPr>
                        <a:t>Tierkontakt (Papageien, Sittiche, Tauben) 	</a:t>
                      </a:r>
                    </a:p>
                  </a:txBody>
                  <a:tcPr/>
                </a:tc>
                <a:tc>
                  <a:txBody>
                    <a:bodyPr/>
                    <a:lstStyle/>
                    <a:p>
                      <a:r>
                        <a:rPr lang="de-DE" sz="2200" dirty="0"/>
                        <a:t>NAT </a:t>
                      </a:r>
                    </a:p>
                    <a:p>
                      <a:r>
                        <a:rPr lang="de-DE" sz="2200" dirty="0"/>
                        <a:t>Serologie</a:t>
                      </a:r>
                    </a:p>
                  </a:txBody>
                  <a:tcPr/>
                </a:tc>
                <a:extLst>
                  <a:ext uri="{0D108BD9-81ED-4DB2-BD59-A6C34878D82A}">
                    <a16:rowId xmlns:a16="http://schemas.microsoft.com/office/drawing/2014/main" val="2678570218"/>
                  </a:ext>
                </a:extLst>
              </a:tr>
              <a:tr h="10239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200" b="0" i="0" u="none" strike="noStrike" kern="1200" baseline="0" dirty="0" err="1">
                          <a:solidFill>
                            <a:schemeClr val="dk1"/>
                          </a:solidFill>
                          <a:latin typeface="+mn-lt"/>
                          <a:ea typeface="+mn-ea"/>
                          <a:cs typeface="+mn-cs"/>
                        </a:rPr>
                        <a:t>Coxiella</a:t>
                      </a:r>
                      <a:r>
                        <a:rPr lang="de-DE" sz="2200" b="0" i="0" u="none" strike="noStrike" kern="1200" baseline="0" dirty="0">
                          <a:solidFill>
                            <a:schemeClr val="dk1"/>
                          </a:solidFill>
                          <a:latin typeface="+mn-lt"/>
                          <a:ea typeface="+mn-ea"/>
                          <a:cs typeface="+mn-cs"/>
                        </a:rPr>
                        <a:t> </a:t>
                      </a:r>
                      <a:r>
                        <a:rPr lang="de-DE" sz="2200" b="0" i="0" u="none" strike="noStrike" kern="1200" baseline="0" dirty="0" err="1">
                          <a:solidFill>
                            <a:schemeClr val="dk1"/>
                          </a:solidFill>
                          <a:latin typeface="+mn-lt"/>
                          <a:ea typeface="+mn-ea"/>
                          <a:cs typeface="+mn-cs"/>
                        </a:rPr>
                        <a:t>burnetii</a:t>
                      </a:r>
                      <a:r>
                        <a:rPr lang="de-DE" sz="2200" b="0" i="0" u="none" strike="noStrike" kern="1200" baseline="0" dirty="0">
                          <a:solidFill>
                            <a:schemeClr val="dk1"/>
                          </a:solidFill>
                          <a:latin typeface="+mn-lt"/>
                          <a:ea typeface="+mn-ea"/>
                          <a:cs typeface="+mn-cs"/>
                        </a:rPr>
                        <a:t> 	</a:t>
                      </a:r>
                    </a:p>
                    <a:p>
                      <a:endParaRPr lang="de-DE" sz="2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200" b="0" i="0" u="none" strike="noStrike" kern="1200" baseline="0" dirty="0">
                          <a:solidFill>
                            <a:schemeClr val="dk1"/>
                          </a:solidFill>
                          <a:latin typeface="+mn-lt"/>
                          <a:ea typeface="+mn-ea"/>
                          <a:cs typeface="+mn-cs"/>
                        </a:rPr>
                        <a:t>epidemiologische Situation, Tier (Schaf)-Kontakte 	</a:t>
                      </a:r>
                    </a:p>
                  </a:txBody>
                  <a:tcPr/>
                </a:tc>
                <a:tc>
                  <a:txBody>
                    <a:bodyPr/>
                    <a:lstStyle/>
                    <a:p>
                      <a:r>
                        <a:rPr lang="de-DE" sz="2200" dirty="0"/>
                        <a:t>NAT </a:t>
                      </a:r>
                    </a:p>
                    <a:p>
                      <a:r>
                        <a:rPr lang="de-DE" sz="2200" dirty="0"/>
                        <a:t>Serologie</a:t>
                      </a:r>
                    </a:p>
                    <a:p>
                      <a:endParaRPr lang="de-DE" sz="2200" dirty="0"/>
                    </a:p>
                  </a:txBody>
                  <a:tcPr/>
                </a:tc>
                <a:extLst>
                  <a:ext uri="{0D108BD9-81ED-4DB2-BD59-A6C34878D82A}">
                    <a16:rowId xmlns:a16="http://schemas.microsoft.com/office/drawing/2014/main" val="4106630114"/>
                  </a:ext>
                </a:extLst>
              </a:tr>
              <a:tr h="7167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200" b="0" i="0" u="none" strike="noStrike" kern="1200" baseline="0" dirty="0" err="1">
                          <a:solidFill>
                            <a:schemeClr val="dk1"/>
                          </a:solidFill>
                          <a:latin typeface="+mn-lt"/>
                          <a:ea typeface="+mn-ea"/>
                          <a:cs typeface="+mn-cs"/>
                        </a:rPr>
                        <a:t>Burkholderia</a:t>
                      </a:r>
                      <a:r>
                        <a:rPr lang="de-DE" sz="2200" b="0" i="0" u="none" strike="noStrike" kern="1200" baseline="0" dirty="0">
                          <a:solidFill>
                            <a:schemeClr val="dk1"/>
                          </a:solidFill>
                          <a:latin typeface="+mn-lt"/>
                          <a:ea typeface="+mn-ea"/>
                          <a:cs typeface="+mn-cs"/>
                        </a:rPr>
                        <a:t> </a:t>
                      </a:r>
                      <a:r>
                        <a:rPr lang="de-DE" sz="2200" b="0" i="0" u="none" strike="noStrike" kern="1200" baseline="0" dirty="0" err="1">
                          <a:solidFill>
                            <a:schemeClr val="dk1"/>
                          </a:solidFill>
                          <a:latin typeface="+mn-lt"/>
                          <a:ea typeface="+mn-ea"/>
                          <a:cs typeface="+mn-cs"/>
                        </a:rPr>
                        <a:t>pseudomallei</a:t>
                      </a:r>
                      <a:r>
                        <a:rPr lang="de-DE" sz="2200" b="0" i="0" u="none" strike="noStrike" kern="1200" baseline="0" dirty="0">
                          <a:solidFill>
                            <a:schemeClr val="dk1"/>
                          </a:solidFill>
                          <a:latin typeface="+mn-lt"/>
                          <a:ea typeface="+mn-ea"/>
                          <a:cs typeface="+mn-cs"/>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200" b="0" i="0" u="none" strike="noStrike" kern="1200" baseline="0" dirty="0">
                          <a:solidFill>
                            <a:schemeClr val="dk1"/>
                          </a:solidFill>
                          <a:latin typeface="+mn-lt"/>
                          <a:ea typeface="+mn-ea"/>
                          <a:cs typeface="+mn-cs"/>
                        </a:rPr>
                        <a:t>Reisen nach Südostasien (</a:t>
                      </a:r>
                      <a:r>
                        <a:rPr lang="de-DE" sz="2200" b="0" i="0" u="none" strike="noStrike" kern="1200" baseline="0" dirty="0" err="1">
                          <a:solidFill>
                            <a:schemeClr val="dk1"/>
                          </a:solidFill>
                          <a:latin typeface="+mn-lt"/>
                          <a:ea typeface="+mn-ea"/>
                          <a:cs typeface="+mn-cs"/>
                        </a:rPr>
                        <a:t>Melioidose</a:t>
                      </a:r>
                      <a:r>
                        <a:rPr lang="de-DE" sz="2200" b="0" i="0" u="none" strike="noStrike" kern="1200" baseline="0" dirty="0">
                          <a:solidFill>
                            <a:schemeClr val="dk1"/>
                          </a:solidFill>
                          <a:latin typeface="+mn-lt"/>
                          <a:ea typeface="+mn-ea"/>
                          <a:cs typeface="+mn-cs"/>
                        </a:rPr>
                        <a:t>) 	</a:t>
                      </a:r>
                    </a:p>
                    <a:p>
                      <a:endParaRPr lang="de-DE" sz="2200" dirty="0"/>
                    </a:p>
                  </a:txBody>
                  <a:tcPr/>
                </a:tc>
                <a:tc>
                  <a:txBody>
                    <a:bodyPr/>
                    <a:lstStyle/>
                    <a:p>
                      <a:r>
                        <a:rPr lang="de-DE" sz="2200" dirty="0"/>
                        <a:t>Kultur</a:t>
                      </a:r>
                    </a:p>
                  </a:txBody>
                  <a:tcPr/>
                </a:tc>
                <a:extLst>
                  <a:ext uri="{0D108BD9-81ED-4DB2-BD59-A6C34878D82A}">
                    <a16:rowId xmlns:a16="http://schemas.microsoft.com/office/drawing/2014/main" val="4230805144"/>
                  </a:ext>
                </a:extLst>
              </a:tr>
            </a:tbl>
          </a:graphicData>
        </a:graphic>
      </p:graphicFrame>
    </p:spTree>
    <p:extLst>
      <p:ext uri="{BB962C8B-B14F-4D97-AF65-F5344CB8AC3E}">
        <p14:creationId xmlns:p14="http://schemas.microsoft.com/office/powerpoint/2010/main" val="18049136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0B6A3A-05B3-48C8-8A65-50B66F4CF561}"/>
              </a:ext>
            </a:extLst>
          </p:cNvPr>
          <p:cNvSpPr>
            <a:spLocks noGrp="1"/>
          </p:cNvSpPr>
          <p:nvPr>
            <p:ph type="title"/>
          </p:nvPr>
        </p:nvSpPr>
        <p:spPr/>
        <p:txBody>
          <a:bodyPr/>
          <a:lstStyle/>
          <a:p>
            <a:r>
              <a:rPr lang="de-DE" dirty="0"/>
              <a:t>Typische Anamnese/ Nachweis besonderer Erreger</a:t>
            </a:r>
          </a:p>
        </p:txBody>
      </p:sp>
      <p:graphicFrame>
        <p:nvGraphicFramePr>
          <p:cNvPr id="5" name="Tabelle 5">
            <a:extLst>
              <a:ext uri="{FF2B5EF4-FFF2-40B4-BE49-F238E27FC236}">
                <a16:creationId xmlns:a16="http://schemas.microsoft.com/office/drawing/2014/main" id="{7A1DA275-74CA-4A1F-B1F6-6EFAA8AA5641}"/>
              </a:ext>
            </a:extLst>
          </p:cNvPr>
          <p:cNvGraphicFramePr>
            <a:graphicFrameLocks noGrp="1"/>
          </p:cNvGraphicFramePr>
          <p:nvPr>
            <p:extLst>
              <p:ext uri="{D42A27DB-BD31-4B8C-83A1-F6EECF244321}">
                <p14:modId xmlns:p14="http://schemas.microsoft.com/office/powerpoint/2010/main" val="3878095760"/>
              </p:ext>
            </p:extLst>
          </p:nvPr>
        </p:nvGraphicFramePr>
        <p:xfrm>
          <a:off x="0" y="1558356"/>
          <a:ext cx="12192000" cy="5413076"/>
        </p:xfrm>
        <a:graphic>
          <a:graphicData uri="http://schemas.openxmlformats.org/drawingml/2006/table">
            <a:tbl>
              <a:tblPr firstRow="1" bandRow="1">
                <a:tableStyleId>{5C22544A-7EE6-4342-B048-85BDC9FD1C3A}</a:tableStyleId>
              </a:tblPr>
              <a:tblGrid>
                <a:gridCol w="4708634">
                  <a:extLst>
                    <a:ext uri="{9D8B030D-6E8A-4147-A177-3AD203B41FA5}">
                      <a16:colId xmlns:a16="http://schemas.microsoft.com/office/drawing/2014/main" val="3397683101"/>
                    </a:ext>
                  </a:extLst>
                </a:gridCol>
                <a:gridCol w="3983421">
                  <a:extLst>
                    <a:ext uri="{9D8B030D-6E8A-4147-A177-3AD203B41FA5}">
                      <a16:colId xmlns:a16="http://schemas.microsoft.com/office/drawing/2014/main" val="1032469338"/>
                    </a:ext>
                  </a:extLst>
                </a:gridCol>
                <a:gridCol w="3499945">
                  <a:extLst>
                    <a:ext uri="{9D8B030D-6E8A-4147-A177-3AD203B41FA5}">
                      <a16:colId xmlns:a16="http://schemas.microsoft.com/office/drawing/2014/main" val="2843218564"/>
                    </a:ext>
                  </a:extLst>
                </a:gridCol>
              </a:tblGrid>
              <a:tr h="415271">
                <a:tc>
                  <a:txBody>
                    <a:bodyPr/>
                    <a:lstStyle/>
                    <a:p>
                      <a:r>
                        <a:rPr lang="de-DE" sz="2400" dirty="0"/>
                        <a:t>Erreger: respiratorische Viren</a:t>
                      </a:r>
                    </a:p>
                  </a:txBody>
                  <a:tcPr/>
                </a:tc>
                <a:tc>
                  <a:txBody>
                    <a:bodyPr/>
                    <a:lstStyle/>
                    <a:p>
                      <a:r>
                        <a:rPr lang="de-DE" sz="2400" dirty="0"/>
                        <a:t>Typische Anamnese</a:t>
                      </a:r>
                    </a:p>
                  </a:txBody>
                  <a:tcPr/>
                </a:tc>
                <a:tc>
                  <a:txBody>
                    <a:bodyPr/>
                    <a:lstStyle/>
                    <a:p>
                      <a:r>
                        <a:rPr lang="de-DE" sz="2400" dirty="0"/>
                        <a:t>Verfahren</a:t>
                      </a:r>
                    </a:p>
                  </a:txBody>
                  <a:tcPr/>
                </a:tc>
                <a:extLst>
                  <a:ext uri="{0D108BD9-81ED-4DB2-BD59-A6C34878D82A}">
                    <a16:rowId xmlns:a16="http://schemas.microsoft.com/office/drawing/2014/main" val="219029680"/>
                  </a:ext>
                </a:extLst>
              </a:tr>
              <a:tr h="1023956">
                <a:tc>
                  <a:txBody>
                    <a:bodyPr/>
                    <a:lstStyle/>
                    <a:p>
                      <a:r>
                        <a:rPr lang="de-DE" sz="2400" dirty="0"/>
                        <a:t>Influenza A/B</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400" b="0" i="0" u="none" strike="noStrike" kern="1200" baseline="0" dirty="0">
                          <a:solidFill>
                            <a:schemeClr val="dk1"/>
                          </a:solidFill>
                          <a:latin typeface="+mn-lt"/>
                          <a:ea typeface="+mn-ea"/>
                          <a:cs typeface="+mn-cs"/>
                        </a:rPr>
                        <a:t>epidemiologische Situation (Saison, </a:t>
                      </a:r>
                      <a:r>
                        <a:rPr lang="fr-FR" sz="2400" b="0" i="0" u="none" strike="noStrike" kern="1200" baseline="0" dirty="0" err="1">
                          <a:solidFill>
                            <a:schemeClr val="dk1"/>
                          </a:solidFill>
                          <a:latin typeface="+mn-lt"/>
                          <a:ea typeface="+mn-ea"/>
                          <a:cs typeface="+mn-cs"/>
                        </a:rPr>
                        <a:t>Epidemie</a:t>
                      </a:r>
                      <a:r>
                        <a:rPr lang="fr-FR" sz="2400" b="0" i="0" u="none" strike="noStrike" kern="1200" baseline="0" dirty="0">
                          <a:solidFill>
                            <a:schemeClr val="dk1"/>
                          </a:solidFill>
                          <a:latin typeface="+mn-lt"/>
                          <a:ea typeface="+mn-ea"/>
                          <a:cs typeface="+mn-cs"/>
                        </a:rPr>
                        <a:t>, </a:t>
                      </a:r>
                      <a:r>
                        <a:rPr lang="fr-FR" sz="2400" b="0" i="0" u="none" strike="noStrike" kern="1200" baseline="0" dirty="0" err="1">
                          <a:solidFill>
                            <a:schemeClr val="dk1"/>
                          </a:solidFill>
                          <a:latin typeface="+mn-lt"/>
                          <a:ea typeface="+mn-ea"/>
                          <a:cs typeface="+mn-cs"/>
                        </a:rPr>
                        <a:t>Pandemie</a:t>
                      </a:r>
                      <a:r>
                        <a:rPr lang="fr-FR" sz="2400" b="0" i="0" u="none" strike="noStrike" kern="1200" baseline="0" dirty="0">
                          <a:solidFill>
                            <a:schemeClr val="dk1"/>
                          </a:solidFill>
                          <a:latin typeface="+mn-lt"/>
                          <a:ea typeface="+mn-ea"/>
                          <a:cs typeface="+mn-cs"/>
                        </a:rPr>
                        <a:t>) 	</a:t>
                      </a:r>
                    </a:p>
                    <a:p>
                      <a:endParaRPr lang="de-DE" sz="2400" b="0" i="0" u="none" strike="noStrike" kern="1200" baseline="0" dirty="0">
                        <a:solidFill>
                          <a:schemeClr val="dk1"/>
                        </a:solidFill>
                        <a:latin typeface="+mn-lt"/>
                        <a:ea typeface="+mn-ea"/>
                        <a:cs typeface="+mn-cs"/>
                      </a:endParaRPr>
                    </a:p>
                  </a:txBody>
                  <a:tcPr/>
                </a:tc>
                <a:tc>
                  <a:txBody>
                    <a:bodyPr/>
                    <a:lstStyle/>
                    <a:p>
                      <a:r>
                        <a:rPr lang="de-DE" sz="2400" dirty="0"/>
                        <a:t>NAT (</a:t>
                      </a:r>
                      <a:r>
                        <a:rPr lang="de-DE" sz="2400" dirty="0" err="1"/>
                        <a:t>nucleic</a:t>
                      </a:r>
                      <a:r>
                        <a:rPr lang="de-DE" sz="2400" dirty="0"/>
                        <a:t> </a:t>
                      </a:r>
                      <a:r>
                        <a:rPr lang="de-DE" sz="2400" dirty="0" err="1"/>
                        <a:t>acid</a:t>
                      </a:r>
                      <a:r>
                        <a:rPr lang="de-DE" sz="2400" dirty="0"/>
                        <a:t> </a:t>
                      </a:r>
                      <a:r>
                        <a:rPr lang="de-DE" sz="2400" dirty="0" err="1"/>
                        <a:t>amplification</a:t>
                      </a:r>
                      <a:r>
                        <a:rPr lang="de-DE" sz="2400" dirty="0"/>
                        <a:t>)</a:t>
                      </a:r>
                    </a:p>
                  </a:txBody>
                  <a:tcPr/>
                </a:tc>
                <a:extLst>
                  <a:ext uri="{0D108BD9-81ED-4DB2-BD59-A6C34878D82A}">
                    <a16:rowId xmlns:a16="http://schemas.microsoft.com/office/drawing/2014/main" val="4258972278"/>
                  </a:ext>
                </a:extLst>
              </a:tr>
              <a:tr h="10239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400" b="0" i="0" u="none" strike="noStrike" kern="1200" baseline="0" dirty="0">
                          <a:solidFill>
                            <a:schemeClr val="dk1"/>
                          </a:solidFill>
                          <a:latin typeface="+mn-lt"/>
                          <a:ea typeface="+mn-ea"/>
                          <a:cs typeface="+mn-cs"/>
                        </a:rPr>
                        <a:t>Parainfluenzaviren</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2400" b="0" i="0" u="none" strike="noStrike" kern="1200" baseline="0" dirty="0">
                          <a:solidFill>
                            <a:schemeClr val="dk1"/>
                          </a:solidFill>
                          <a:latin typeface="+mn-lt"/>
                          <a:ea typeface="+mn-ea"/>
                          <a:cs typeface="+mn-cs"/>
                        </a:rPr>
                        <a:t>Adenoviren</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2400" b="0" i="0" u="none" strike="noStrike" kern="1200" baseline="0" dirty="0">
                          <a:solidFill>
                            <a:schemeClr val="dk1"/>
                          </a:solidFill>
                          <a:latin typeface="+mn-lt"/>
                          <a:ea typeface="+mn-ea"/>
                          <a:cs typeface="+mn-cs"/>
                        </a:rPr>
                        <a:t>RSV</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2400" b="0" i="0" u="none" strike="noStrike" kern="1200" baseline="0" dirty="0">
                          <a:solidFill>
                            <a:schemeClr val="dk1"/>
                          </a:solidFill>
                          <a:latin typeface="+mn-lt"/>
                          <a:ea typeface="+mn-ea"/>
                          <a:cs typeface="+mn-cs"/>
                        </a:rPr>
                        <a:t>Metapneumovirus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400" b="0" i="0" u="none" strike="noStrike" kern="1200" baseline="0" dirty="0">
                          <a:solidFill>
                            <a:schemeClr val="dk1"/>
                          </a:solidFill>
                          <a:latin typeface="+mn-lt"/>
                          <a:ea typeface="+mn-ea"/>
                          <a:cs typeface="+mn-cs"/>
                        </a:rPr>
                        <a:t>epidemiologische Situation</a:t>
                      </a:r>
                      <a:endParaRPr lang="de-DE" sz="2400" dirty="0"/>
                    </a:p>
                  </a:txBody>
                  <a:tcPr/>
                </a:tc>
                <a:tc>
                  <a:txBody>
                    <a:bodyPr/>
                    <a:lstStyle/>
                    <a:p>
                      <a:r>
                        <a:rPr lang="de-DE" sz="2400" dirty="0"/>
                        <a:t>NAT</a:t>
                      </a:r>
                    </a:p>
                  </a:txBody>
                  <a:tcPr/>
                </a:tc>
                <a:extLst>
                  <a:ext uri="{0D108BD9-81ED-4DB2-BD59-A6C34878D82A}">
                    <a16:rowId xmlns:a16="http://schemas.microsoft.com/office/drawing/2014/main" val="711689275"/>
                  </a:ext>
                </a:extLst>
              </a:tr>
              <a:tr h="7167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400" b="0" i="0" u="none" strike="noStrike" kern="1200" baseline="0" dirty="0">
                          <a:solidFill>
                            <a:schemeClr val="dk1"/>
                          </a:solidFill>
                          <a:latin typeface="+mn-lt"/>
                          <a:ea typeface="+mn-ea"/>
                          <a:cs typeface="+mn-cs"/>
                        </a:rPr>
                        <a:t>SARS-CoV-1, MERS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2400" b="0" i="0" u="none" strike="noStrike" kern="1200" baseline="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400" b="0" i="0" u="none" strike="noStrike" kern="1200" baseline="0" dirty="0">
                          <a:solidFill>
                            <a:schemeClr val="dk1"/>
                          </a:solidFill>
                          <a:latin typeface="+mn-lt"/>
                          <a:ea typeface="+mn-ea"/>
                          <a:cs typeface="+mn-cs"/>
                        </a:rPr>
                        <a:t>epidemiologische Situation</a:t>
                      </a:r>
                      <a:r>
                        <a:rPr lang="de-DE" sz="2400" b="0" i="0" u="none" strike="noStrike" kern="1200" baseline="0" dirty="0">
                          <a:solidFill>
                            <a:schemeClr val="dk1"/>
                          </a:solidFill>
                          <a:latin typeface="+mn-lt"/>
                          <a:ea typeface="+mn-ea"/>
                          <a:cs typeface="+mn-cs"/>
                        </a:rPr>
                        <a:t>, Kontakt</a:t>
                      </a:r>
                    </a:p>
                  </a:txBody>
                  <a:tcPr/>
                </a:tc>
                <a:tc>
                  <a:txBody>
                    <a:bodyPr/>
                    <a:lstStyle/>
                    <a:p>
                      <a:r>
                        <a:rPr lang="de-DE" sz="2400" dirty="0"/>
                        <a:t>NAT in Zentren</a:t>
                      </a:r>
                    </a:p>
                  </a:txBody>
                  <a:tcPr/>
                </a:tc>
                <a:extLst>
                  <a:ext uri="{0D108BD9-81ED-4DB2-BD59-A6C34878D82A}">
                    <a16:rowId xmlns:a16="http://schemas.microsoft.com/office/drawing/2014/main" val="2678570218"/>
                  </a:ext>
                </a:extLst>
              </a:tr>
              <a:tr h="10239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400" b="0" i="0" u="none" strike="noStrike" kern="1200" baseline="0" dirty="0">
                          <a:solidFill>
                            <a:schemeClr val="dk1"/>
                          </a:solidFill>
                          <a:latin typeface="+mn-lt"/>
                          <a:ea typeface="+mn-ea"/>
                          <a:cs typeface="+mn-cs"/>
                        </a:rPr>
                        <a:t>SARS-CoV-2- 	</a:t>
                      </a:r>
                    </a:p>
                    <a:p>
                      <a:endParaRPr lang="de-DE" sz="2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400" b="0" i="0" u="none" strike="noStrike" kern="1200" baseline="0" dirty="0">
                          <a:solidFill>
                            <a:schemeClr val="dk1"/>
                          </a:solidFill>
                          <a:latin typeface="+mn-lt"/>
                          <a:ea typeface="+mn-ea"/>
                          <a:cs typeface="+mn-cs"/>
                        </a:rPr>
                        <a:t>epidemiologische Situation, Kontakt zu Infizierten</a:t>
                      </a:r>
                    </a:p>
                  </a:txBody>
                  <a:tcPr/>
                </a:tc>
                <a:tc>
                  <a:txBody>
                    <a:bodyPr/>
                    <a:lstStyle/>
                    <a:p>
                      <a:r>
                        <a:rPr lang="de-DE" sz="2400" dirty="0"/>
                        <a:t>NAT</a:t>
                      </a:r>
                    </a:p>
                  </a:txBody>
                  <a:tcPr/>
                </a:tc>
                <a:extLst>
                  <a:ext uri="{0D108BD9-81ED-4DB2-BD59-A6C34878D82A}">
                    <a16:rowId xmlns:a16="http://schemas.microsoft.com/office/drawing/2014/main" val="4106630114"/>
                  </a:ext>
                </a:extLst>
              </a:tr>
            </a:tbl>
          </a:graphicData>
        </a:graphic>
      </p:graphicFrame>
    </p:spTree>
    <p:extLst>
      <p:ext uri="{BB962C8B-B14F-4D97-AF65-F5344CB8AC3E}">
        <p14:creationId xmlns:p14="http://schemas.microsoft.com/office/powerpoint/2010/main" val="38668996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0B6A3A-05B3-48C8-8A65-50B66F4CF561}"/>
              </a:ext>
            </a:extLst>
          </p:cNvPr>
          <p:cNvSpPr>
            <a:spLocks noGrp="1"/>
          </p:cNvSpPr>
          <p:nvPr>
            <p:ph type="title"/>
          </p:nvPr>
        </p:nvSpPr>
        <p:spPr/>
        <p:txBody>
          <a:bodyPr/>
          <a:lstStyle/>
          <a:p>
            <a:r>
              <a:rPr lang="de-DE" dirty="0"/>
              <a:t>Typische Anamnese/ Nachweis besonderer Erreger</a:t>
            </a:r>
          </a:p>
        </p:txBody>
      </p:sp>
      <p:graphicFrame>
        <p:nvGraphicFramePr>
          <p:cNvPr id="5" name="Tabelle 5">
            <a:extLst>
              <a:ext uri="{FF2B5EF4-FFF2-40B4-BE49-F238E27FC236}">
                <a16:creationId xmlns:a16="http://schemas.microsoft.com/office/drawing/2014/main" id="{7A1DA275-74CA-4A1F-B1F6-6EFAA8AA5641}"/>
              </a:ext>
            </a:extLst>
          </p:cNvPr>
          <p:cNvGraphicFramePr>
            <a:graphicFrameLocks noGrp="1"/>
          </p:cNvGraphicFramePr>
          <p:nvPr>
            <p:extLst>
              <p:ext uri="{D42A27DB-BD31-4B8C-83A1-F6EECF244321}">
                <p14:modId xmlns:p14="http://schemas.microsoft.com/office/powerpoint/2010/main" val="2999735689"/>
              </p:ext>
            </p:extLst>
          </p:nvPr>
        </p:nvGraphicFramePr>
        <p:xfrm>
          <a:off x="0" y="1558356"/>
          <a:ext cx="12192000" cy="5299644"/>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397683101"/>
                    </a:ext>
                  </a:extLst>
                </a:gridCol>
                <a:gridCol w="4064000">
                  <a:extLst>
                    <a:ext uri="{9D8B030D-6E8A-4147-A177-3AD203B41FA5}">
                      <a16:colId xmlns:a16="http://schemas.microsoft.com/office/drawing/2014/main" val="1032469338"/>
                    </a:ext>
                  </a:extLst>
                </a:gridCol>
                <a:gridCol w="4064000">
                  <a:extLst>
                    <a:ext uri="{9D8B030D-6E8A-4147-A177-3AD203B41FA5}">
                      <a16:colId xmlns:a16="http://schemas.microsoft.com/office/drawing/2014/main" val="2843218564"/>
                    </a:ext>
                  </a:extLst>
                </a:gridCol>
              </a:tblGrid>
              <a:tr h="406949">
                <a:tc>
                  <a:txBody>
                    <a:bodyPr/>
                    <a:lstStyle/>
                    <a:p>
                      <a:r>
                        <a:rPr lang="de-DE" sz="2000" dirty="0"/>
                        <a:t>Erreger: Pilze</a:t>
                      </a:r>
                    </a:p>
                  </a:txBody>
                  <a:tcPr/>
                </a:tc>
                <a:tc>
                  <a:txBody>
                    <a:bodyPr/>
                    <a:lstStyle/>
                    <a:p>
                      <a:r>
                        <a:rPr lang="de-DE" sz="2000" dirty="0"/>
                        <a:t>Typische Anamnese</a:t>
                      </a:r>
                    </a:p>
                  </a:txBody>
                  <a:tcPr/>
                </a:tc>
                <a:tc>
                  <a:txBody>
                    <a:bodyPr/>
                    <a:lstStyle/>
                    <a:p>
                      <a:r>
                        <a:rPr lang="de-DE" sz="2000" dirty="0"/>
                        <a:t>Verfahren</a:t>
                      </a:r>
                    </a:p>
                  </a:txBody>
                  <a:tcPr/>
                </a:tc>
                <a:extLst>
                  <a:ext uri="{0D108BD9-81ED-4DB2-BD59-A6C34878D82A}">
                    <a16:rowId xmlns:a16="http://schemas.microsoft.com/office/drawing/2014/main" val="219029680"/>
                  </a:ext>
                </a:extLst>
              </a:tr>
              <a:tr h="1533926">
                <a:tc>
                  <a:txBody>
                    <a:bodyPr/>
                    <a:lstStyle/>
                    <a:p>
                      <a:r>
                        <a:rPr lang="de-DE" sz="2000" dirty="0" err="1"/>
                        <a:t>Coccidioidomykose</a:t>
                      </a:r>
                      <a:endParaRPr lang="de-DE" sz="2000" dirty="0"/>
                    </a:p>
                    <a:p>
                      <a:r>
                        <a:rPr lang="de-DE" sz="2000" dirty="0"/>
                        <a:t>(</a:t>
                      </a:r>
                      <a:r>
                        <a:rPr lang="de-DE" sz="2000" dirty="0" err="1"/>
                        <a:t>Coccidioidis</a:t>
                      </a:r>
                      <a:r>
                        <a:rPr lang="de-DE" sz="2000" dirty="0"/>
                        <a:t> </a:t>
                      </a:r>
                      <a:r>
                        <a:rPr lang="de-DE" sz="2000" dirty="0" err="1"/>
                        <a:t>immitis</a:t>
                      </a:r>
                      <a:r>
                        <a:rPr lang="de-DE" sz="2000" dirty="0"/>
                        <a:t>)</a:t>
                      </a:r>
                    </a:p>
                  </a:txBody>
                  <a:tcPr/>
                </a:tc>
                <a:tc>
                  <a:txBody>
                    <a:bodyPr/>
                    <a:lstStyle/>
                    <a:p>
                      <a:r>
                        <a:rPr lang="de-DE" sz="2000" b="0" i="0" u="none" strike="noStrike" kern="1200" baseline="0" dirty="0">
                          <a:solidFill>
                            <a:schemeClr val="dk1"/>
                          </a:solidFill>
                          <a:latin typeface="+mn-lt"/>
                          <a:ea typeface="+mn-ea"/>
                          <a:cs typeface="+mn-cs"/>
                        </a:rPr>
                        <a:t>Aufenthalt in trockenen Zonen/Regionen der südl. USA, Mittel</a:t>
                      </a:r>
                    </a:p>
                    <a:p>
                      <a:r>
                        <a:rPr lang="de-DE" sz="2000" b="0" i="0" u="none" strike="noStrike" kern="1200" baseline="0" dirty="0">
                          <a:solidFill>
                            <a:schemeClr val="dk1"/>
                          </a:solidFill>
                          <a:latin typeface="+mn-lt"/>
                          <a:ea typeface="+mn-ea"/>
                          <a:cs typeface="+mn-cs"/>
                        </a:rPr>
                        <a:t>und Südamerika</a:t>
                      </a:r>
                    </a:p>
                  </a:txBody>
                  <a:tcPr/>
                </a:tc>
                <a:tc>
                  <a:txBody>
                    <a:bodyPr/>
                    <a:lstStyle/>
                    <a:p>
                      <a:r>
                        <a:rPr lang="de-DE" sz="2000" dirty="0"/>
                        <a:t>kulturell </a:t>
                      </a:r>
                      <a:br>
                        <a:rPr lang="de-DE" sz="2000" dirty="0"/>
                      </a:br>
                      <a:r>
                        <a:rPr lang="de-DE" sz="2000" dirty="0"/>
                        <a:t>(unter S3-Sicherheitsbedingungen)</a:t>
                      </a:r>
                    </a:p>
                    <a:p>
                      <a:r>
                        <a:rPr lang="de-DE" sz="2000" dirty="0"/>
                        <a:t>Serologie</a:t>
                      </a:r>
                    </a:p>
                    <a:p>
                      <a:r>
                        <a:rPr lang="de-DE" sz="2000" dirty="0"/>
                        <a:t>NAT</a:t>
                      </a:r>
                    </a:p>
                  </a:txBody>
                  <a:tcPr/>
                </a:tc>
                <a:extLst>
                  <a:ext uri="{0D108BD9-81ED-4DB2-BD59-A6C34878D82A}">
                    <a16:rowId xmlns:a16="http://schemas.microsoft.com/office/drawing/2014/main" val="4258972278"/>
                  </a:ext>
                </a:extLst>
              </a:tr>
              <a:tr h="18248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000" b="0" i="0" u="none" strike="noStrike" kern="1200" baseline="0" dirty="0" err="1">
                          <a:solidFill>
                            <a:schemeClr val="dk1"/>
                          </a:solidFill>
                          <a:latin typeface="+mn-lt"/>
                          <a:ea typeface="+mn-ea"/>
                          <a:cs typeface="+mn-cs"/>
                        </a:rPr>
                        <a:t>Histoplasmose</a:t>
                      </a:r>
                      <a:endParaRPr lang="de-DE" sz="2000" b="0" i="0" u="none" strike="noStrike" kern="1200" baseline="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e-DE" sz="2000" b="0" i="0" u="none" strike="noStrike" kern="1200" baseline="0" dirty="0">
                          <a:solidFill>
                            <a:schemeClr val="dk1"/>
                          </a:solidFill>
                          <a:latin typeface="+mn-lt"/>
                          <a:ea typeface="+mn-ea"/>
                          <a:cs typeface="+mn-cs"/>
                        </a:rPr>
                        <a:t>(</a:t>
                      </a:r>
                      <a:r>
                        <a:rPr lang="de-DE" sz="2000" b="0" i="0" u="none" strike="noStrike" kern="1200" baseline="0" dirty="0" err="1">
                          <a:solidFill>
                            <a:schemeClr val="dk1"/>
                          </a:solidFill>
                          <a:latin typeface="+mn-lt"/>
                          <a:ea typeface="+mn-ea"/>
                          <a:cs typeface="+mn-cs"/>
                        </a:rPr>
                        <a:t>Histoplasma</a:t>
                      </a:r>
                      <a:r>
                        <a:rPr lang="de-DE" sz="2000" b="0" i="0" u="none" strike="noStrike" kern="1200" baseline="0" dirty="0">
                          <a:solidFill>
                            <a:schemeClr val="dk1"/>
                          </a:solidFill>
                          <a:latin typeface="+mn-lt"/>
                          <a:ea typeface="+mn-ea"/>
                          <a:cs typeface="+mn-cs"/>
                        </a:rPr>
                        <a:t> </a:t>
                      </a:r>
                      <a:r>
                        <a:rPr lang="de-DE" sz="2000" b="0" i="0" u="none" strike="noStrike" kern="1200" baseline="0" dirty="0" err="1">
                          <a:solidFill>
                            <a:schemeClr val="dk1"/>
                          </a:solidFill>
                          <a:latin typeface="+mn-lt"/>
                          <a:ea typeface="+mn-ea"/>
                          <a:cs typeface="+mn-cs"/>
                        </a:rPr>
                        <a:t>capsulatum</a:t>
                      </a:r>
                      <a:r>
                        <a:rPr lang="de-DE" sz="2000" b="0" i="0" u="none" strike="noStrike" kern="1200" baseline="0" dirty="0">
                          <a:solidFill>
                            <a:schemeClr val="dk1"/>
                          </a:solidFill>
                          <a:latin typeface="+mn-lt"/>
                          <a:ea typeface="+mn-ea"/>
                          <a:cs typeface="+mn-cs"/>
                        </a:rPr>
                        <a:t>)</a:t>
                      </a:r>
                    </a:p>
                  </a:txBody>
                  <a:tcPr/>
                </a:tc>
                <a:tc>
                  <a:txBody>
                    <a:bodyPr/>
                    <a:lstStyle/>
                    <a:p>
                      <a:r>
                        <a:rPr lang="de-DE" sz="2000" dirty="0"/>
                        <a:t>Aufenthalt in gefährdeten Regionen der USA (Ohio, entlang der</a:t>
                      </a:r>
                    </a:p>
                    <a:p>
                      <a:r>
                        <a:rPr lang="de-DE" sz="2000" dirty="0"/>
                        <a:t>Flüsse Mississippi und Missouri und St. Lawrence River)</a:t>
                      </a:r>
                    </a:p>
                    <a:p>
                      <a:r>
                        <a:rPr lang="de-DE" sz="2000" dirty="0"/>
                        <a:t>und Mittelamerika</a:t>
                      </a:r>
                    </a:p>
                  </a:txBody>
                  <a:tcPr/>
                </a:tc>
                <a:tc>
                  <a:txBody>
                    <a:bodyPr/>
                    <a:lstStyle/>
                    <a:p>
                      <a:r>
                        <a:rPr lang="de-DE" sz="2000" dirty="0"/>
                        <a:t>kulturell</a:t>
                      </a:r>
                    </a:p>
                    <a:p>
                      <a:r>
                        <a:rPr lang="de-DE" sz="2000" dirty="0"/>
                        <a:t>Serologie</a:t>
                      </a:r>
                    </a:p>
                    <a:p>
                      <a:r>
                        <a:rPr lang="de-DE" sz="2000" dirty="0"/>
                        <a:t>NAT</a:t>
                      </a:r>
                    </a:p>
                  </a:txBody>
                  <a:tcPr/>
                </a:tc>
                <a:extLst>
                  <a:ext uri="{0D108BD9-81ED-4DB2-BD59-A6C34878D82A}">
                    <a16:rowId xmlns:a16="http://schemas.microsoft.com/office/drawing/2014/main" val="711689275"/>
                  </a:ext>
                </a:extLst>
              </a:tr>
              <a:tr h="15339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000" b="0" i="0" u="none" strike="noStrike" kern="1200" baseline="0" dirty="0" err="1">
                          <a:solidFill>
                            <a:schemeClr val="dk1"/>
                          </a:solidFill>
                          <a:latin typeface="+mn-lt"/>
                          <a:ea typeface="+mn-ea"/>
                          <a:cs typeface="+mn-cs"/>
                        </a:rPr>
                        <a:t>Cryptococcus</a:t>
                      </a:r>
                      <a:r>
                        <a:rPr lang="de-DE" sz="2000" b="0" i="0" u="none" strike="noStrike" kern="1200" baseline="0" dirty="0">
                          <a:solidFill>
                            <a:schemeClr val="dk1"/>
                          </a:solidFill>
                          <a:latin typeface="+mn-lt"/>
                          <a:ea typeface="+mn-ea"/>
                          <a:cs typeface="+mn-cs"/>
                        </a:rPr>
                        <a:t> </a:t>
                      </a:r>
                      <a:r>
                        <a:rPr lang="de-DE" sz="2000" b="0" i="0" u="none" strike="noStrike" kern="1200" baseline="0" dirty="0" err="1">
                          <a:solidFill>
                            <a:schemeClr val="dk1"/>
                          </a:solidFill>
                          <a:latin typeface="+mn-lt"/>
                          <a:ea typeface="+mn-ea"/>
                          <a:cs typeface="+mn-cs"/>
                        </a:rPr>
                        <a:t>neoformans</a:t>
                      </a:r>
                      <a:endParaRPr lang="de-DE" sz="2000" b="0" i="0" u="none" strike="noStrike" kern="1200" baseline="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e-DE" sz="2000" b="0" i="0" u="none" strike="noStrike" kern="1200" baseline="0" dirty="0" err="1">
                          <a:solidFill>
                            <a:schemeClr val="dk1"/>
                          </a:solidFill>
                          <a:latin typeface="+mn-lt"/>
                          <a:ea typeface="+mn-ea"/>
                          <a:cs typeface="+mn-cs"/>
                        </a:rPr>
                        <a:t>var</a:t>
                      </a:r>
                      <a:r>
                        <a:rPr lang="de-DE" sz="2000" b="0" i="0" u="none" strike="noStrike" kern="1200" baseline="0" dirty="0">
                          <a:solidFill>
                            <a:schemeClr val="dk1"/>
                          </a:solidFill>
                          <a:latin typeface="+mn-lt"/>
                          <a:ea typeface="+mn-ea"/>
                          <a:cs typeface="+mn-cs"/>
                        </a:rPr>
                        <a:t>. </a:t>
                      </a:r>
                      <a:r>
                        <a:rPr lang="de-DE" sz="2000" b="0" i="0" u="none" strike="noStrike" kern="1200" baseline="0" dirty="0" err="1">
                          <a:solidFill>
                            <a:schemeClr val="dk1"/>
                          </a:solidFill>
                          <a:latin typeface="+mn-lt"/>
                          <a:ea typeface="+mn-ea"/>
                          <a:cs typeface="+mn-cs"/>
                        </a:rPr>
                        <a:t>gattii</a:t>
                      </a:r>
                      <a:endParaRPr lang="de-DE" sz="2000" b="0" i="0" u="none" strike="noStrike" kern="1200" baseline="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000" b="0" i="0" u="none" strike="noStrike" kern="1200" baseline="0" dirty="0">
                          <a:solidFill>
                            <a:schemeClr val="dk1"/>
                          </a:solidFill>
                          <a:latin typeface="+mn-lt"/>
                          <a:ea typeface="+mn-ea"/>
                          <a:cs typeface="+mn-cs"/>
                        </a:rPr>
                        <a:t>endemisch auf Vancouver Island; gehäuft im Nordwesten der USA,</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2000" b="0" i="0" u="none" strike="noStrike" kern="1200" baseline="0" dirty="0">
                          <a:solidFill>
                            <a:schemeClr val="dk1"/>
                          </a:solidFill>
                          <a:latin typeface="+mn-lt"/>
                          <a:ea typeface="+mn-ea"/>
                          <a:cs typeface="+mn-cs"/>
                        </a:rPr>
                        <a:t>in Australien, Südamerika, China</a:t>
                      </a:r>
                    </a:p>
                  </a:txBody>
                  <a:tcPr/>
                </a:tc>
                <a:tc>
                  <a:txBody>
                    <a:bodyPr/>
                    <a:lstStyle/>
                    <a:p>
                      <a:r>
                        <a:rPr lang="de-DE" sz="2000" b="0" i="0" u="none" strike="noStrike" kern="1200" baseline="0" dirty="0">
                          <a:solidFill>
                            <a:schemeClr val="dk1"/>
                          </a:solidFill>
                          <a:latin typeface="+mn-lt"/>
                          <a:ea typeface="+mn-ea"/>
                          <a:cs typeface="+mn-cs"/>
                        </a:rPr>
                        <a:t>kulturell </a:t>
                      </a:r>
                    </a:p>
                    <a:p>
                      <a:r>
                        <a:rPr lang="de-DE" sz="2000" b="0" i="0" u="none" strike="noStrike" kern="1200" baseline="0" dirty="0">
                          <a:solidFill>
                            <a:schemeClr val="dk1"/>
                          </a:solidFill>
                          <a:latin typeface="+mn-lt"/>
                          <a:ea typeface="+mn-ea"/>
                          <a:cs typeface="+mn-cs"/>
                        </a:rPr>
                        <a:t>Antigen-Test </a:t>
                      </a:r>
                    </a:p>
                    <a:p>
                      <a:r>
                        <a:rPr lang="de-DE" sz="2000" b="0" i="0" u="none" strike="noStrike" kern="1200" baseline="0" dirty="0">
                          <a:solidFill>
                            <a:schemeClr val="dk1"/>
                          </a:solidFill>
                          <a:latin typeface="+mn-lt"/>
                          <a:ea typeface="+mn-ea"/>
                          <a:cs typeface="+mn-cs"/>
                        </a:rPr>
                        <a:t>NAT 	</a:t>
                      </a:r>
                    </a:p>
                    <a:p>
                      <a:endParaRPr lang="de-DE" sz="2000" dirty="0"/>
                    </a:p>
                  </a:txBody>
                  <a:tcPr/>
                </a:tc>
                <a:extLst>
                  <a:ext uri="{0D108BD9-81ED-4DB2-BD59-A6C34878D82A}">
                    <a16:rowId xmlns:a16="http://schemas.microsoft.com/office/drawing/2014/main" val="2678570218"/>
                  </a:ext>
                </a:extLst>
              </a:tr>
            </a:tbl>
          </a:graphicData>
        </a:graphic>
      </p:graphicFrame>
    </p:spTree>
    <p:extLst>
      <p:ext uri="{BB962C8B-B14F-4D97-AF65-F5344CB8AC3E}">
        <p14:creationId xmlns:p14="http://schemas.microsoft.com/office/powerpoint/2010/main" val="41194199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2ECE76-B358-43F4-907A-669546F97F45}"/>
              </a:ext>
            </a:extLst>
          </p:cNvPr>
          <p:cNvSpPr>
            <a:spLocks noGrp="1"/>
          </p:cNvSpPr>
          <p:nvPr>
            <p:ph type="title"/>
          </p:nvPr>
        </p:nvSpPr>
        <p:spPr/>
        <p:txBody>
          <a:bodyPr>
            <a:normAutofit fontScale="90000"/>
          </a:bodyPr>
          <a:lstStyle/>
          <a:p>
            <a:r>
              <a:rPr lang="de-DE" dirty="0"/>
              <a:t>Untersuchungen zur Prüfung des Therapieansprechens</a:t>
            </a:r>
          </a:p>
        </p:txBody>
      </p:sp>
      <p:sp>
        <p:nvSpPr>
          <p:cNvPr id="3" name="Inhaltsplatzhalter 2">
            <a:extLst>
              <a:ext uri="{FF2B5EF4-FFF2-40B4-BE49-F238E27FC236}">
                <a16:creationId xmlns:a16="http://schemas.microsoft.com/office/drawing/2014/main" id="{EF1F31F6-298C-4AF4-8361-5D2419437ADA}"/>
              </a:ext>
            </a:extLst>
          </p:cNvPr>
          <p:cNvSpPr>
            <a:spLocks noGrp="1"/>
          </p:cNvSpPr>
          <p:nvPr>
            <p:ph idx="1"/>
          </p:nvPr>
        </p:nvSpPr>
        <p:spPr>
          <a:xfrm>
            <a:off x="621368" y="1843911"/>
            <a:ext cx="10972800" cy="4525963"/>
          </a:xfrm>
        </p:spPr>
        <p:txBody>
          <a:bodyPr/>
          <a:lstStyle/>
          <a:p>
            <a:pPr marL="0" indent="0">
              <a:buNone/>
            </a:pPr>
            <a:r>
              <a:rPr lang="de-DE" sz="2600" b="0" i="0" u="none" strike="noStrike" baseline="0" dirty="0">
                <a:solidFill>
                  <a:srgbClr val="000000"/>
                </a:solidFill>
              </a:rPr>
              <a:t>E22	Zur Erfassung eines Therapieansprechens bei hospitalisierten 	Patienten sollen folgende Kriterien gelten:</a:t>
            </a:r>
          </a:p>
          <a:p>
            <a:pPr marL="1257300" indent="-360363"/>
            <a:r>
              <a:rPr lang="de-DE" sz="2600" b="0" i="0" u="none" strike="noStrike" baseline="0" dirty="0">
                <a:solidFill>
                  <a:srgbClr val="000000"/>
                </a:solidFill>
              </a:rPr>
              <a:t>klinische Untersuchung mit Bestimmung der Stabilitätskriterien, </a:t>
            </a:r>
          </a:p>
          <a:p>
            <a:pPr marL="1257300" indent="-360363"/>
            <a:r>
              <a:rPr lang="de-DE" sz="2600" b="0" i="0" u="none" strike="noStrike" baseline="0" dirty="0">
                <a:solidFill>
                  <a:srgbClr val="000000"/>
                </a:solidFill>
              </a:rPr>
              <a:t>Bestimmung des CRP oder PCT nach 3 – 4 Tagen, </a:t>
            </a:r>
          </a:p>
          <a:p>
            <a:pPr marL="1257300" indent="-360363"/>
            <a:r>
              <a:rPr lang="de-DE" sz="2600" b="0" i="0" u="none" strike="noStrike" baseline="0" dirty="0">
                <a:solidFill>
                  <a:srgbClr val="000000"/>
                </a:solidFill>
              </a:rPr>
              <a:t>ggf. Sonografie des Thorax bei Vorliegen eines Pleuraergusses zur Beurteilung der Ergussdynamik. </a:t>
            </a:r>
          </a:p>
          <a:p>
            <a:pPr marL="0" indent="0">
              <a:buNone/>
            </a:pPr>
            <a:r>
              <a:rPr lang="de-DE" sz="2600" b="0" i="0" u="none" strike="noStrike" baseline="0" dirty="0">
                <a:solidFill>
                  <a:srgbClr val="0070C0"/>
                </a:solidFill>
              </a:rPr>
              <a:t>	Starke Empfehlung, Evidenz A </a:t>
            </a:r>
          </a:p>
          <a:p>
            <a:pPr marL="0" indent="0">
              <a:buNone/>
            </a:pPr>
            <a:r>
              <a:rPr lang="de-DE" sz="2600" b="0" i="0" u="none" strike="noStrike" baseline="0" dirty="0">
                <a:solidFill>
                  <a:srgbClr val="000000"/>
                </a:solidFill>
              </a:rPr>
              <a:t>E23 	Eine kurzfristige </a:t>
            </a:r>
            <a:r>
              <a:rPr lang="de-DE" sz="2600" b="0" i="0" u="none" strike="noStrike" baseline="0" dirty="0" err="1">
                <a:solidFill>
                  <a:srgbClr val="000000"/>
                </a:solidFill>
              </a:rPr>
              <a:t>Röntgenthoraxaufnahme</a:t>
            </a:r>
            <a:r>
              <a:rPr lang="de-DE" sz="2600" b="0" i="0" u="none" strike="noStrike" baseline="0" dirty="0">
                <a:solidFill>
                  <a:srgbClr val="000000"/>
                </a:solidFill>
              </a:rPr>
              <a:t> im Verlauf ist bei klinischem 	Ansprechen nicht routinemäßig indiziert. </a:t>
            </a:r>
          </a:p>
          <a:p>
            <a:pPr marL="0" indent="0">
              <a:buNone/>
            </a:pPr>
            <a:r>
              <a:rPr lang="de-DE" sz="2600" b="0" i="0" u="none" strike="noStrike" baseline="0" dirty="0">
                <a:solidFill>
                  <a:srgbClr val="0070C0"/>
                </a:solidFill>
              </a:rPr>
              <a:t>	Schwache Empfehlung, Evidenz C </a:t>
            </a:r>
          </a:p>
        </p:txBody>
      </p:sp>
    </p:spTree>
    <p:extLst>
      <p:ext uri="{BB962C8B-B14F-4D97-AF65-F5344CB8AC3E}">
        <p14:creationId xmlns:p14="http://schemas.microsoft.com/office/powerpoint/2010/main" val="9263823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6B4515-364D-4474-9AB5-FDA8E4AAC27D}"/>
              </a:ext>
            </a:extLst>
          </p:cNvPr>
          <p:cNvSpPr>
            <a:spLocks noGrp="1"/>
          </p:cNvSpPr>
          <p:nvPr>
            <p:ph type="title"/>
          </p:nvPr>
        </p:nvSpPr>
        <p:spPr/>
        <p:txBody>
          <a:bodyPr/>
          <a:lstStyle/>
          <a:p>
            <a:r>
              <a:rPr lang="de-DE" dirty="0" err="1"/>
              <a:t>Röntgenthoraxaufnahme</a:t>
            </a:r>
            <a:endParaRPr lang="de-DE" dirty="0"/>
          </a:p>
        </p:txBody>
      </p:sp>
      <p:sp>
        <p:nvSpPr>
          <p:cNvPr id="3" name="Inhaltsplatzhalter 2">
            <a:extLst>
              <a:ext uri="{FF2B5EF4-FFF2-40B4-BE49-F238E27FC236}">
                <a16:creationId xmlns:a16="http://schemas.microsoft.com/office/drawing/2014/main" id="{63C746A5-96D3-48EC-8E36-97309AD63CC3}"/>
              </a:ext>
            </a:extLst>
          </p:cNvPr>
          <p:cNvSpPr>
            <a:spLocks noGrp="1"/>
          </p:cNvSpPr>
          <p:nvPr>
            <p:ph idx="1"/>
          </p:nvPr>
        </p:nvSpPr>
        <p:spPr/>
        <p:txBody>
          <a:bodyPr/>
          <a:lstStyle/>
          <a:p>
            <a:pPr marL="0" indent="0">
              <a:buNone/>
            </a:pPr>
            <a:r>
              <a:rPr lang="de-DE" sz="2600" b="0" i="0" u="none" strike="noStrike" baseline="0" dirty="0">
                <a:solidFill>
                  <a:srgbClr val="000000"/>
                </a:solidFill>
              </a:rPr>
              <a:t>E24 	Eine </a:t>
            </a:r>
            <a:r>
              <a:rPr lang="de-DE" sz="2600" b="0" i="0" u="none" strike="noStrike" baseline="0" dirty="0" err="1">
                <a:solidFill>
                  <a:srgbClr val="000000"/>
                </a:solidFill>
              </a:rPr>
              <a:t>Röntgenthoraxaufnahme</a:t>
            </a:r>
            <a:r>
              <a:rPr lang="de-DE" sz="2600" b="0" i="0" u="none" strike="noStrike" baseline="0" dirty="0">
                <a:solidFill>
                  <a:srgbClr val="000000"/>
                </a:solidFill>
              </a:rPr>
              <a:t> im Verlauf nach Abschluss der Therapie 	sollte bei Rauchern, älteren Patienten (≥ 65 Jahre) bzw. Patienten mit 	schweren Begleiterkrankungen zum Ausschluss von nicht-infektiösen 	Verschattungen (z. B. Lungenkarzinom) durchgeführt werden. </a:t>
            </a:r>
          </a:p>
          <a:p>
            <a:pPr marL="0" indent="0">
              <a:buNone/>
            </a:pPr>
            <a:r>
              <a:rPr lang="de-DE" sz="2600" b="0" i="0" u="none" strike="noStrike" baseline="0" dirty="0">
                <a:solidFill>
                  <a:srgbClr val="0070C0"/>
                </a:solidFill>
              </a:rPr>
              <a:t>	Moderate Empfehlung, Evidenz B</a:t>
            </a:r>
            <a:r>
              <a:rPr lang="de-DE" sz="2600" b="0" i="0" u="none" strike="noStrike" baseline="0" dirty="0">
                <a:solidFill>
                  <a:srgbClr val="000000"/>
                </a:solidFill>
              </a:rPr>
              <a:t> </a:t>
            </a:r>
          </a:p>
          <a:p>
            <a:pPr marL="0" indent="0">
              <a:buNone/>
            </a:pPr>
            <a:r>
              <a:rPr lang="de-DE" sz="2600" b="0" i="0" u="none" strike="noStrike" baseline="0" dirty="0">
                <a:solidFill>
                  <a:srgbClr val="000000"/>
                </a:solidFill>
              </a:rPr>
              <a:t>E25 	Wenn eine </a:t>
            </a:r>
            <a:r>
              <a:rPr lang="de-DE" sz="2600" b="0" i="0" u="none" strike="noStrike" baseline="0" dirty="0" err="1">
                <a:solidFill>
                  <a:srgbClr val="000000"/>
                </a:solidFill>
              </a:rPr>
              <a:t>Röntgenthoraxaufnahme</a:t>
            </a:r>
            <a:r>
              <a:rPr lang="de-DE" sz="2600" b="0" i="0" u="none" strike="noStrike" baseline="0" dirty="0">
                <a:solidFill>
                  <a:srgbClr val="000000"/>
                </a:solidFill>
              </a:rPr>
              <a:t> bei klinischem Ansprechen im 	Verlauf erfolgt, sollte sie frühestens 2 Wochen nach Ende der 	antimikrobiellen Therapie durchgeführt werden. </a:t>
            </a:r>
          </a:p>
          <a:p>
            <a:pPr marL="0" indent="0">
              <a:buNone/>
            </a:pPr>
            <a:r>
              <a:rPr lang="de-DE" sz="2600" b="0" i="0" u="none" strike="noStrike" baseline="0" dirty="0">
                <a:solidFill>
                  <a:srgbClr val="0070C0"/>
                </a:solidFill>
              </a:rPr>
              <a:t>	Moderate Empfehlung, Evidenz B</a:t>
            </a:r>
            <a:r>
              <a:rPr lang="de-DE" sz="3200" b="0" i="0" u="none" strike="noStrike" baseline="0" dirty="0">
                <a:solidFill>
                  <a:srgbClr val="0070C0"/>
                </a:solidFill>
              </a:rPr>
              <a:t> </a:t>
            </a:r>
            <a:endParaRPr lang="de-DE" dirty="0">
              <a:solidFill>
                <a:srgbClr val="0070C0"/>
              </a:solidFill>
            </a:endParaRPr>
          </a:p>
          <a:p>
            <a:endParaRPr lang="de-DE" dirty="0"/>
          </a:p>
        </p:txBody>
      </p:sp>
    </p:spTree>
    <p:extLst>
      <p:ext uri="{BB962C8B-B14F-4D97-AF65-F5344CB8AC3E}">
        <p14:creationId xmlns:p14="http://schemas.microsoft.com/office/powerpoint/2010/main" val="7077754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F89E1D-FF70-44C2-8603-90AE0747DC5C}"/>
              </a:ext>
            </a:extLst>
          </p:cNvPr>
          <p:cNvSpPr>
            <a:spLocks noGrp="1"/>
          </p:cNvSpPr>
          <p:nvPr>
            <p:ph type="title"/>
          </p:nvPr>
        </p:nvSpPr>
        <p:spPr/>
        <p:txBody>
          <a:bodyPr/>
          <a:lstStyle/>
          <a:p>
            <a:r>
              <a:rPr lang="de-DE" dirty="0"/>
              <a:t>Überprüfung des Therapieansprechens</a:t>
            </a:r>
          </a:p>
        </p:txBody>
      </p:sp>
      <p:sp>
        <p:nvSpPr>
          <p:cNvPr id="3" name="Inhaltsplatzhalter 2">
            <a:extLst>
              <a:ext uri="{FF2B5EF4-FFF2-40B4-BE49-F238E27FC236}">
                <a16:creationId xmlns:a16="http://schemas.microsoft.com/office/drawing/2014/main" id="{BE8C66F2-A19A-4C6A-9675-36F73DBFD087}"/>
              </a:ext>
            </a:extLst>
          </p:cNvPr>
          <p:cNvSpPr>
            <a:spLocks noGrp="1"/>
          </p:cNvSpPr>
          <p:nvPr>
            <p:ph idx="1"/>
          </p:nvPr>
        </p:nvSpPr>
        <p:spPr/>
        <p:txBody>
          <a:bodyPr/>
          <a:lstStyle/>
          <a:p>
            <a:pPr marL="715963" indent="-715963"/>
            <a:r>
              <a:rPr lang="de-DE" dirty="0"/>
              <a:t>Evaluation der Besserung der klinischen Symptomatik</a:t>
            </a:r>
          </a:p>
          <a:p>
            <a:pPr marL="715963" indent="-715963"/>
            <a:r>
              <a:rPr lang="de-DE" dirty="0"/>
              <a:t>regelmäßige Bestimmung der klinischen Stabilitätskriterien</a:t>
            </a:r>
          </a:p>
          <a:p>
            <a:pPr marL="715963" indent="-715963"/>
            <a:r>
              <a:rPr lang="de-DE" dirty="0"/>
              <a:t>Nachweis des Abfalls der inflammatorischen Parameter</a:t>
            </a:r>
          </a:p>
          <a:p>
            <a:pPr marL="715963" indent="-715963"/>
            <a:r>
              <a:rPr lang="de-DE" dirty="0"/>
              <a:t>evtl. Bildgebung (Sonografie, Röntgen-Thorax)</a:t>
            </a:r>
          </a:p>
        </p:txBody>
      </p:sp>
    </p:spTree>
    <p:extLst>
      <p:ext uri="{BB962C8B-B14F-4D97-AF65-F5344CB8AC3E}">
        <p14:creationId xmlns:p14="http://schemas.microsoft.com/office/powerpoint/2010/main" val="28573703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E46432-DC38-4FDE-8E71-98CB7650A6C2}"/>
              </a:ext>
            </a:extLst>
          </p:cNvPr>
          <p:cNvSpPr>
            <a:spLocks noGrp="1"/>
          </p:cNvSpPr>
          <p:nvPr>
            <p:ph type="title"/>
          </p:nvPr>
        </p:nvSpPr>
        <p:spPr/>
        <p:txBody>
          <a:bodyPr/>
          <a:lstStyle/>
          <a:p>
            <a:r>
              <a:rPr lang="de-DE" dirty="0"/>
              <a:t>Zeichen der klinischen Stabilität</a:t>
            </a:r>
          </a:p>
        </p:txBody>
      </p:sp>
      <p:graphicFrame>
        <p:nvGraphicFramePr>
          <p:cNvPr id="3" name="Tabelle 3">
            <a:extLst>
              <a:ext uri="{FF2B5EF4-FFF2-40B4-BE49-F238E27FC236}">
                <a16:creationId xmlns:a16="http://schemas.microsoft.com/office/drawing/2014/main" id="{67FFD24B-22D5-47D7-A2EE-214BF20FE436}"/>
              </a:ext>
            </a:extLst>
          </p:cNvPr>
          <p:cNvGraphicFramePr>
            <a:graphicFrameLocks noGrp="1"/>
          </p:cNvGraphicFramePr>
          <p:nvPr>
            <p:extLst>
              <p:ext uri="{D42A27DB-BD31-4B8C-83A1-F6EECF244321}">
                <p14:modId xmlns:p14="http://schemas.microsoft.com/office/powerpoint/2010/main" val="857394965"/>
              </p:ext>
            </p:extLst>
          </p:nvPr>
        </p:nvGraphicFramePr>
        <p:xfrm>
          <a:off x="0" y="1623700"/>
          <a:ext cx="12192000" cy="5712151"/>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487544861"/>
                    </a:ext>
                  </a:extLst>
                </a:gridCol>
                <a:gridCol w="6096000">
                  <a:extLst>
                    <a:ext uri="{9D8B030D-6E8A-4147-A177-3AD203B41FA5}">
                      <a16:colId xmlns:a16="http://schemas.microsoft.com/office/drawing/2014/main" val="3074868342"/>
                    </a:ext>
                  </a:extLst>
                </a:gridCol>
              </a:tblGrid>
              <a:tr h="747435">
                <a:tc>
                  <a:txBody>
                    <a:bodyPr/>
                    <a:lstStyle/>
                    <a:p>
                      <a:pPr marL="0" algn="l" defTabSz="914400" rtl="0" eaLnBrk="1" latinLnBrk="0" hangingPunct="1"/>
                      <a:r>
                        <a:rPr lang="de-DE" sz="2400" b="0" kern="1200" dirty="0">
                          <a:solidFill>
                            <a:schemeClr val="dk1"/>
                          </a:solidFill>
                          <a:latin typeface="+mn-lt"/>
                          <a:ea typeface="+mn-ea"/>
                          <a:cs typeface="+mn-cs"/>
                        </a:rPr>
                        <a:t>Herzfrequenz</a:t>
                      </a:r>
                    </a:p>
                  </a:txBody>
                  <a:tcPr>
                    <a:solidFill>
                      <a:schemeClr val="accent1">
                        <a:lumMod val="20000"/>
                        <a:lumOff val="80000"/>
                      </a:schemeClr>
                    </a:solidFill>
                  </a:tcPr>
                </a:tc>
                <a:tc>
                  <a:txBody>
                    <a:bodyPr/>
                    <a:lstStyle/>
                    <a:p>
                      <a:pPr marL="0" algn="l" defTabSz="914400" rtl="0" eaLnBrk="1" latinLnBrk="0" hangingPunct="1"/>
                      <a:r>
                        <a:rPr lang="de-DE" sz="2400" b="0" kern="1200" dirty="0">
                          <a:solidFill>
                            <a:schemeClr val="dk1"/>
                          </a:solidFill>
                          <a:latin typeface="+mn-lt"/>
                          <a:ea typeface="+mn-ea"/>
                          <a:cs typeface="+mn-cs"/>
                        </a:rPr>
                        <a:t>≤ 100/min</a:t>
                      </a:r>
                    </a:p>
                  </a:txBody>
                  <a:tcPr>
                    <a:solidFill>
                      <a:schemeClr val="accent1">
                        <a:lumMod val="20000"/>
                        <a:lumOff val="80000"/>
                      </a:schemeClr>
                    </a:solidFill>
                  </a:tcPr>
                </a:tc>
                <a:extLst>
                  <a:ext uri="{0D108BD9-81ED-4DB2-BD59-A6C34878D82A}">
                    <a16:rowId xmlns:a16="http://schemas.microsoft.com/office/drawing/2014/main" val="3278942174"/>
                  </a:ext>
                </a:extLst>
              </a:tr>
              <a:tr h="463939">
                <a:tc>
                  <a:txBody>
                    <a:bodyPr/>
                    <a:lstStyle/>
                    <a:p>
                      <a:r>
                        <a:rPr lang="de-DE" sz="2400" dirty="0"/>
                        <a:t>Atemfrequenz</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400" b="0" i="0" u="none" strike="noStrike" kern="1200" baseline="0" dirty="0">
                          <a:solidFill>
                            <a:schemeClr val="dk1"/>
                          </a:solidFill>
                          <a:latin typeface="+mn-lt"/>
                          <a:ea typeface="+mn-ea"/>
                          <a:cs typeface="+mn-cs"/>
                        </a:rPr>
                        <a:t>≤ 24/min 	</a:t>
                      </a:r>
                      <a:endParaRPr lang="de-DE" sz="2400" dirty="0"/>
                    </a:p>
                  </a:txBody>
                  <a:tcPr/>
                </a:tc>
                <a:extLst>
                  <a:ext uri="{0D108BD9-81ED-4DB2-BD59-A6C34878D82A}">
                    <a16:rowId xmlns:a16="http://schemas.microsoft.com/office/drawing/2014/main" val="2482475064"/>
                  </a:ext>
                </a:extLst>
              </a:tr>
              <a:tr h="463939">
                <a:tc>
                  <a:txBody>
                    <a:bodyPr/>
                    <a:lstStyle/>
                    <a:p>
                      <a:r>
                        <a:rPr lang="de-DE" sz="2400" dirty="0"/>
                        <a:t>Systolischer Blutdruck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400" b="0" i="0" u="none" strike="noStrike" kern="1200" baseline="0" dirty="0">
                          <a:solidFill>
                            <a:schemeClr val="dk1"/>
                          </a:solidFill>
                          <a:latin typeface="+mn-lt"/>
                          <a:ea typeface="+mn-ea"/>
                          <a:cs typeface="+mn-cs"/>
                        </a:rPr>
                        <a:t>≥ 90 </a:t>
                      </a:r>
                      <a:r>
                        <a:rPr lang="de-DE" sz="2400" b="0" i="0" u="none" strike="noStrike" kern="1200" baseline="0" dirty="0" err="1">
                          <a:solidFill>
                            <a:schemeClr val="dk1"/>
                          </a:solidFill>
                          <a:latin typeface="+mn-lt"/>
                          <a:ea typeface="+mn-ea"/>
                          <a:cs typeface="+mn-cs"/>
                        </a:rPr>
                        <a:t>mmHg</a:t>
                      </a:r>
                      <a:r>
                        <a:rPr lang="de-DE" sz="2400" b="0" i="0" u="none" strike="noStrike" kern="1200" baseline="0" dirty="0">
                          <a:solidFill>
                            <a:schemeClr val="dk1"/>
                          </a:solidFill>
                          <a:latin typeface="+mn-lt"/>
                          <a:ea typeface="+mn-ea"/>
                          <a:cs typeface="+mn-cs"/>
                        </a:rPr>
                        <a:t> 	</a:t>
                      </a:r>
                      <a:endParaRPr lang="de-DE" sz="2400" dirty="0"/>
                    </a:p>
                  </a:txBody>
                  <a:tcPr/>
                </a:tc>
                <a:extLst>
                  <a:ext uri="{0D108BD9-81ED-4DB2-BD59-A6C34878D82A}">
                    <a16:rowId xmlns:a16="http://schemas.microsoft.com/office/drawing/2014/main" val="3785890158"/>
                  </a:ext>
                </a:extLst>
              </a:tr>
              <a:tr h="463939">
                <a:tc>
                  <a:txBody>
                    <a:bodyPr/>
                    <a:lstStyle/>
                    <a:p>
                      <a:r>
                        <a:rPr lang="de-DE" sz="2400" dirty="0"/>
                        <a:t>Körpertemperatur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400" b="0" i="0" u="none" strike="noStrike" kern="1200" baseline="0" dirty="0">
                          <a:solidFill>
                            <a:schemeClr val="dk1"/>
                          </a:solidFill>
                          <a:latin typeface="+mn-lt"/>
                          <a:ea typeface="+mn-ea"/>
                          <a:cs typeface="+mn-cs"/>
                        </a:rPr>
                        <a:t>≤ 37,8 °C 	</a:t>
                      </a:r>
                      <a:endParaRPr lang="de-DE" sz="2400" dirty="0"/>
                    </a:p>
                  </a:txBody>
                  <a:tcPr/>
                </a:tc>
                <a:extLst>
                  <a:ext uri="{0D108BD9-81ED-4DB2-BD59-A6C34878D82A}">
                    <a16:rowId xmlns:a16="http://schemas.microsoft.com/office/drawing/2014/main" val="4080512848"/>
                  </a:ext>
                </a:extLst>
              </a:tr>
              <a:tr h="463939">
                <a:tc>
                  <a:txBody>
                    <a:bodyPr/>
                    <a:lstStyle/>
                    <a:p>
                      <a:r>
                        <a:rPr lang="de-DE" sz="2400" dirty="0"/>
                        <a:t>Gesicherte Nahrungsaufnahme</a:t>
                      </a:r>
                    </a:p>
                  </a:txBody>
                  <a:tcPr/>
                </a:tc>
                <a:tc>
                  <a:txBody>
                    <a:bodyPr/>
                    <a:lstStyle/>
                    <a:p>
                      <a:r>
                        <a:rPr lang="de-DE" sz="2400" dirty="0"/>
                        <a:t>oral oder sichere Zugänge</a:t>
                      </a:r>
                    </a:p>
                  </a:txBody>
                  <a:tcPr/>
                </a:tc>
                <a:extLst>
                  <a:ext uri="{0D108BD9-81ED-4DB2-BD59-A6C34878D82A}">
                    <a16:rowId xmlns:a16="http://schemas.microsoft.com/office/drawing/2014/main" val="3051686892"/>
                  </a:ext>
                </a:extLst>
              </a:tr>
              <a:tr h="1143960">
                <a:tc>
                  <a:txBody>
                    <a:bodyPr/>
                    <a:lstStyle/>
                    <a:p>
                      <a:r>
                        <a:rPr lang="de-DE" sz="2400" dirty="0"/>
                        <a:t>Bewusstseinszustand</a:t>
                      </a:r>
                    </a:p>
                  </a:txBody>
                  <a:tcPr/>
                </a:tc>
                <a:tc>
                  <a:txBody>
                    <a:bodyPr/>
                    <a:lstStyle/>
                    <a:p>
                      <a:r>
                        <a:rPr lang="de-DE" sz="2400" dirty="0"/>
                        <a:t>normal bzw. Wiedererreichen des vorbestehenden Zustands bei</a:t>
                      </a:r>
                    </a:p>
                    <a:p>
                      <a:r>
                        <a:rPr lang="de-DE" sz="2400" dirty="0"/>
                        <a:t>ZNS-Erkrankungen</a:t>
                      </a:r>
                    </a:p>
                  </a:txBody>
                  <a:tcPr/>
                </a:tc>
                <a:extLst>
                  <a:ext uri="{0D108BD9-81ED-4DB2-BD59-A6C34878D82A}">
                    <a16:rowId xmlns:a16="http://schemas.microsoft.com/office/drawing/2014/main" val="2660388395"/>
                  </a:ext>
                </a:extLst>
              </a:tr>
              <a:tr h="1487148">
                <a:tc>
                  <a:txBody>
                    <a:bodyPr/>
                    <a:lstStyle/>
                    <a:p>
                      <a:r>
                        <a:rPr lang="de-DE" sz="2400" dirty="0"/>
                        <a:t>keine Hypoxämie</a:t>
                      </a:r>
                    </a:p>
                  </a:txBody>
                  <a:tcPr/>
                </a:tc>
                <a:tc>
                  <a:txBody>
                    <a:bodyPr/>
                    <a:lstStyle/>
                    <a:p>
                      <a:r>
                        <a:rPr lang="de-DE" sz="2400" b="0" i="0" u="none" strike="noStrike" kern="1200" baseline="0" dirty="0">
                          <a:solidFill>
                            <a:schemeClr val="dk1"/>
                          </a:solidFill>
                          <a:latin typeface="+mn-lt"/>
                          <a:ea typeface="+mn-ea"/>
                          <a:cs typeface="+mn-cs"/>
                        </a:rPr>
                        <a:t>pO</a:t>
                      </a:r>
                      <a:r>
                        <a:rPr lang="de-DE" sz="2400" b="0" i="0" u="none" strike="noStrike" kern="1200" baseline="-25000" dirty="0">
                          <a:solidFill>
                            <a:schemeClr val="dk1"/>
                          </a:solidFill>
                          <a:latin typeface="+mn-lt"/>
                          <a:ea typeface="+mn-ea"/>
                          <a:cs typeface="+mn-cs"/>
                        </a:rPr>
                        <a:t>2</a:t>
                      </a:r>
                      <a:r>
                        <a:rPr lang="de-DE" sz="2400" b="0" i="0" u="none" strike="noStrike" kern="1200" baseline="0" dirty="0">
                          <a:solidFill>
                            <a:schemeClr val="dk1"/>
                          </a:solidFill>
                          <a:latin typeface="+mn-lt"/>
                          <a:ea typeface="+mn-ea"/>
                          <a:cs typeface="+mn-cs"/>
                        </a:rPr>
                        <a:t> ≥ 60 </a:t>
                      </a:r>
                      <a:r>
                        <a:rPr lang="de-DE" sz="2400" b="0" i="0" u="none" strike="noStrike" kern="1200" baseline="0" dirty="0" err="1">
                          <a:solidFill>
                            <a:schemeClr val="dk1"/>
                          </a:solidFill>
                          <a:latin typeface="+mn-lt"/>
                          <a:ea typeface="+mn-ea"/>
                          <a:cs typeface="+mn-cs"/>
                        </a:rPr>
                        <a:t>mmHg</a:t>
                      </a:r>
                      <a:r>
                        <a:rPr lang="de-DE" sz="2400" b="0" i="0" u="none" strike="noStrike" kern="1200" baseline="0" dirty="0">
                          <a:solidFill>
                            <a:schemeClr val="dk1"/>
                          </a:solidFill>
                          <a:latin typeface="+mn-lt"/>
                          <a:ea typeface="+mn-ea"/>
                          <a:cs typeface="+mn-cs"/>
                        </a:rPr>
                        <a:t> bzw. SaO</a:t>
                      </a:r>
                      <a:r>
                        <a:rPr lang="de-DE" sz="2400" b="0" i="0" u="none" strike="noStrike" kern="1200" baseline="-25000" dirty="0">
                          <a:solidFill>
                            <a:schemeClr val="dk1"/>
                          </a:solidFill>
                          <a:latin typeface="+mn-lt"/>
                          <a:ea typeface="+mn-ea"/>
                          <a:cs typeface="+mn-cs"/>
                        </a:rPr>
                        <a:t>2</a:t>
                      </a:r>
                      <a:r>
                        <a:rPr lang="de-DE" sz="2400" b="0" i="0" u="none" strike="noStrike" kern="1200" baseline="0" dirty="0">
                          <a:solidFill>
                            <a:schemeClr val="dk1"/>
                          </a:solidFill>
                          <a:latin typeface="+mn-lt"/>
                          <a:ea typeface="+mn-ea"/>
                          <a:cs typeface="+mn-cs"/>
                        </a:rPr>
                        <a:t> ≥ 90 % unter Raumluft </a:t>
                      </a:r>
                    </a:p>
                    <a:p>
                      <a:r>
                        <a:rPr lang="de-DE" sz="2400" b="0" i="0" u="none" strike="noStrike" kern="1200" baseline="0" dirty="0">
                          <a:solidFill>
                            <a:schemeClr val="dk1"/>
                          </a:solidFill>
                          <a:latin typeface="+mn-lt"/>
                          <a:ea typeface="+mn-ea"/>
                          <a:cs typeface="+mn-cs"/>
                        </a:rPr>
                        <a:t>bzw. (bei Patienten mit Sauerstoffpflichtigkeit) unter Sauerstoffgabe 	</a:t>
                      </a:r>
                    </a:p>
                    <a:p>
                      <a:endParaRPr lang="de-DE" sz="2400" dirty="0"/>
                    </a:p>
                  </a:txBody>
                  <a:tcPr/>
                </a:tc>
                <a:extLst>
                  <a:ext uri="{0D108BD9-81ED-4DB2-BD59-A6C34878D82A}">
                    <a16:rowId xmlns:a16="http://schemas.microsoft.com/office/drawing/2014/main" val="2545861076"/>
                  </a:ext>
                </a:extLst>
              </a:tr>
            </a:tbl>
          </a:graphicData>
        </a:graphic>
      </p:graphicFrame>
    </p:spTree>
    <p:extLst>
      <p:ext uri="{BB962C8B-B14F-4D97-AF65-F5344CB8AC3E}">
        <p14:creationId xmlns:p14="http://schemas.microsoft.com/office/powerpoint/2010/main" val="39756365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6EB12-6BC9-4BBB-B914-E591AD79B836}"/>
              </a:ext>
            </a:extLst>
          </p:cNvPr>
          <p:cNvSpPr>
            <a:spLocks noGrp="1"/>
          </p:cNvSpPr>
          <p:nvPr>
            <p:ph type="title"/>
          </p:nvPr>
        </p:nvSpPr>
        <p:spPr/>
        <p:txBody>
          <a:bodyPr/>
          <a:lstStyle/>
          <a:p>
            <a:r>
              <a:rPr lang="de-DE" dirty="0"/>
              <a:t>Labordiagnostische Verlaufskriterien</a:t>
            </a:r>
          </a:p>
        </p:txBody>
      </p:sp>
      <p:sp>
        <p:nvSpPr>
          <p:cNvPr id="3" name="Inhaltsplatzhalter 2">
            <a:extLst>
              <a:ext uri="{FF2B5EF4-FFF2-40B4-BE49-F238E27FC236}">
                <a16:creationId xmlns:a16="http://schemas.microsoft.com/office/drawing/2014/main" id="{3EDE3F15-BB0E-43C3-A8C6-9C1C6AB3AACD}"/>
              </a:ext>
            </a:extLst>
          </p:cNvPr>
          <p:cNvSpPr>
            <a:spLocks noGrp="1"/>
          </p:cNvSpPr>
          <p:nvPr>
            <p:ph idx="1"/>
          </p:nvPr>
        </p:nvSpPr>
        <p:spPr/>
        <p:txBody>
          <a:bodyPr/>
          <a:lstStyle/>
          <a:p>
            <a:pPr marL="534988" indent="-534988">
              <a:tabLst>
                <a:tab pos="625475" algn="l"/>
              </a:tabLst>
            </a:pPr>
            <a:r>
              <a:rPr lang="de-DE" sz="2800" dirty="0"/>
              <a:t>Entzündungsparameter (CRP oder PCT) im Serum bei Aufnahme und im Verlauf nach 3 – 4 Tagen</a:t>
            </a:r>
          </a:p>
          <a:p>
            <a:pPr marL="534988" indent="-534988">
              <a:tabLst>
                <a:tab pos="625475" algn="l"/>
              </a:tabLst>
            </a:pPr>
            <a:r>
              <a:rPr lang="de-DE" sz="2800" b="0" i="0" u="none" strike="noStrike" baseline="0" dirty="0">
                <a:solidFill>
                  <a:srgbClr val="000000"/>
                </a:solidFill>
              </a:rPr>
              <a:t>Bei Therapieansprechen fallen die Entzündungswerte im Verlauf ab. </a:t>
            </a:r>
          </a:p>
          <a:p>
            <a:pPr marL="534988" indent="-534988">
              <a:tabLst>
                <a:tab pos="625475" algn="l"/>
              </a:tabLst>
            </a:pPr>
            <a:r>
              <a:rPr lang="de-DE" sz="2800" b="0" i="0" u="none" strike="noStrike" baseline="0" dirty="0">
                <a:solidFill>
                  <a:srgbClr val="000000"/>
                </a:solidFill>
              </a:rPr>
              <a:t>Bei fehlendem Abfall des CRP (&lt; 25 – 50% des Ausgangswertes) oder des PCT sollte ein Therapieversagen in Betracht gezogen werden.</a:t>
            </a:r>
            <a:endParaRPr lang="de-DE" sz="2800" dirty="0">
              <a:solidFill>
                <a:srgbClr val="000000"/>
              </a:solidFill>
            </a:endParaRPr>
          </a:p>
          <a:p>
            <a:pPr marL="534988" indent="-534988">
              <a:tabLst>
                <a:tab pos="625475" algn="l"/>
              </a:tabLst>
            </a:pPr>
            <a:r>
              <a:rPr lang="de-DE" sz="2800" b="0" i="0" u="none" strike="noStrike" baseline="0" dirty="0">
                <a:solidFill>
                  <a:srgbClr val="000000"/>
                </a:solidFill>
              </a:rPr>
              <a:t>Inflammatorische Parameter sind immer unter Berücksichtigung des klinischen Bildes und Zustandes des Patienten zu interpretieren. </a:t>
            </a:r>
            <a:endParaRPr lang="de-DE" sz="2800" dirty="0"/>
          </a:p>
        </p:txBody>
      </p:sp>
      <p:sp>
        <p:nvSpPr>
          <p:cNvPr id="4" name="Textfeld 3">
            <a:extLst>
              <a:ext uri="{FF2B5EF4-FFF2-40B4-BE49-F238E27FC236}">
                <a16:creationId xmlns:a16="http://schemas.microsoft.com/office/drawing/2014/main" id="{9257621C-D20C-46BC-80A5-4BE6C645DE9A}"/>
              </a:ext>
            </a:extLst>
          </p:cNvPr>
          <p:cNvSpPr txBox="1"/>
          <p:nvPr/>
        </p:nvSpPr>
        <p:spPr>
          <a:xfrm>
            <a:off x="609600" y="5945423"/>
            <a:ext cx="3264568" cy="646331"/>
          </a:xfrm>
          <a:prstGeom prst="rect">
            <a:avLst/>
          </a:prstGeom>
          <a:noFill/>
        </p:spPr>
        <p:txBody>
          <a:bodyPr wrap="square" rtlCol="0">
            <a:spAutoFit/>
          </a:bodyPr>
          <a:lstStyle/>
          <a:p>
            <a:pPr defTabSz="625475"/>
            <a:r>
              <a:rPr lang="de-DE" sz="1800" dirty="0"/>
              <a:t>CRP:	</a:t>
            </a:r>
            <a:r>
              <a:rPr lang="de-DE" dirty="0"/>
              <a:t>C-reaktives Protein</a:t>
            </a:r>
            <a:endParaRPr lang="de-DE" sz="1800" dirty="0"/>
          </a:p>
          <a:p>
            <a:pPr defTabSz="625475"/>
            <a:r>
              <a:rPr lang="de-DE" sz="1800" dirty="0"/>
              <a:t>PCT:	</a:t>
            </a:r>
            <a:r>
              <a:rPr lang="de-DE" dirty="0"/>
              <a:t>Procalcitonin </a:t>
            </a:r>
          </a:p>
        </p:txBody>
      </p:sp>
    </p:spTree>
    <p:extLst>
      <p:ext uri="{BB962C8B-B14F-4D97-AF65-F5344CB8AC3E}">
        <p14:creationId xmlns:p14="http://schemas.microsoft.com/office/powerpoint/2010/main" val="14032223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D5FE46-A659-430A-B3E1-65CE6D143F7A}"/>
              </a:ext>
            </a:extLst>
          </p:cNvPr>
          <p:cNvSpPr>
            <a:spLocks noGrp="1"/>
          </p:cNvSpPr>
          <p:nvPr>
            <p:ph type="title"/>
          </p:nvPr>
        </p:nvSpPr>
        <p:spPr/>
        <p:txBody>
          <a:bodyPr/>
          <a:lstStyle/>
          <a:p>
            <a:r>
              <a:rPr lang="de-DE" dirty="0"/>
              <a:t>Stellenwert der Bildgebung</a:t>
            </a:r>
          </a:p>
        </p:txBody>
      </p:sp>
      <p:sp>
        <p:nvSpPr>
          <p:cNvPr id="3" name="Inhaltsplatzhalter 2">
            <a:extLst>
              <a:ext uri="{FF2B5EF4-FFF2-40B4-BE49-F238E27FC236}">
                <a16:creationId xmlns:a16="http://schemas.microsoft.com/office/drawing/2014/main" id="{AB2877C1-6BC3-4C28-80CA-1820F5485E72}"/>
              </a:ext>
            </a:extLst>
          </p:cNvPr>
          <p:cNvSpPr>
            <a:spLocks noGrp="1"/>
          </p:cNvSpPr>
          <p:nvPr>
            <p:ph idx="1"/>
          </p:nvPr>
        </p:nvSpPr>
        <p:spPr/>
        <p:txBody>
          <a:bodyPr/>
          <a:lstStyle/>
          <a:p>
            <a:r>
              <a:rPr lang="de-DE" sz="2400" dirty="0" err="1"/>
              <a:t>sonografische</a:t>
            </a:r>
            <a:r>
              <a:rPr lang="de-DE" sz="2400" dirty="0"/>
              <a:t> Verlaufskontrolle bei hospitalisierten Patienten mit Pleuraerguss</a:t>
            </a:r>
          </a:p>
          <a:p>
            <a:r>
              <a:rPr lang="de-DE" sz="2400" dirty="0"/>
              <a:t>Eine </a:t>
            </a:r>
            <a:r>
              <a:rPr lang="de-DE" sz="2400" dirty="0" err="1"/>
              <a:t>Röntgenthoraxaufnahme</a:t>
            </a:r>
            <a:r>
              <a:rPr lang="de-DE" sz="2400" dirty="0"/>
              <a:t> zur Kontrolle ist bei adäquatem klinischen Ansprechen auf die Therapie nicht routinemäßig indiziert.</a:t>
            </a:r>
          </a:p>
          <a:p>
            <a:r>
              <a:rPr lang="de-DE" sz="2400" dirty="0"/>
              <a:t>Die Normalisierung des </a:t>
            </a:r>
            <a:r>
              <a:rPr lang="de-DE" sz="2400" dirty="0" err="1"/>
              <a:t>Röntgenthoraxbildes</a:t>
            </a:r>
            <a:r>
              <a:rPr lang="de-DE" sz="2400" dirty="0"/>
              <a:t> kann Wochen bis Monate dauern. Kontroll-Röntgen-Thorax bei klinischem Ansprechen im Verlauf frühestens 2 Wochen nach Ende der Antibiotikatherapie</a:t>
            </a:r>
          </a:p>
          <a:p>
            <a:r>
              <a:rPr lang="de-DE" sz="2400" dirty="0"/>
              <a:t>Ein Computertomogramm des Thorax ist bei unkomplizierter ambulant erworbener Pneumonie nicht routinemäßig erforderlich. </a:t>
            </a:r>
          </a:p>
          <a:p>
            <a:r>
              <a:rPr lang="de-DE" sz="2400" dirty="0"/>
              <a:t>Bei Verdacht auf ein Lungenkarzinom, eine Lungenembolie oder interstitielle Lungenerkrankung sollte eine CT des Thorax durchgeführt werden.</a:t>
            </a:r>
          </a:p>
        </p:txBody>
      </p:sp>
    </p:spTree>
    <p:extLst>
      <p:ext uri="{BB962C8B-B14F-4D97-AF65-F5344CB8AC3E}">
        <p14:creationId xmlns:p14="http://schemas.microsoft.com/office/powerpoint/2010/main" val="3799915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205497-C76F-4E53-AA44-44478AE9C2CB}"/>
              </a:ext>
            </a:extLst>
          </p:cNvPr>
          <p:cNvSpPr>
            <a:spLocks noGrp="1"/>
          </p:cNvSpPr>
          <p:nvPr>
            <p:ph type="title"/>
          </p:nvPr>
        </p:nvSpPr>
        <p:spPr/>
        <p:txBody>
          <a:bodyPr>
            <a:normAutofit fontScale="90000"/>
          </a:bodyPr>
          <a:lstStyle/>
          <a:p>
            <a:r>
              <a:rPr lang="de-DE" dirty="0"/>
              <a:t>Typische Konditionen mit schwerer Immunsuppression</a:t>
            </a:r>
          </a:p>
        </p:txBody>
      </p:sp>
      <p:sp>
        <p:nvSpPr>
          <p:cNvPr id="3" name="Inhaltsplatzhalter 2">
            <a:extLst>
              <a:ext uri="{FF2B5EF4-FFF2-40B4-BE49-F238E27FC236}">
                <a16:creationId xmlns:a16="http://schemas.microsoft.com/office/drawing/2014/main" id="{27B60441-2901-4381-B600-6B8589C2F389}"/>
              </a:ext>
            </a:extLst>
          </p:cNvPr>
          <p:cNvSpPr>
            <a:spLocks noGrp="1"/>
          </p:cNvSpPr>
          <p:nvPr>
            <p:ph idx="1"/>
          </p:nvPr>
        </p:nvSpPr>
        <p:spPr>
          <a:xfrm>
            <a:off x="555458" y="1837896"/>
            <a:ext cx="10972800" cy="4525963"/>
          </a:xfrm>
        </p:spPr>
        <p:txBody>
          <a:bodyPr/>
          <a:lstStyle/>
          <a:p>
            <a:r>
              <a:rPr lang="de-DE" sz="2400" dirty="0"/>
              <a:t>Neutropenie (&lt; 1000 /</a:t>
            </a:r>
            <a:r>
              <a:rPr lang="el-GR" sz="2400" dirty="0"/>
              <a:t>μ</a:t>
            </a:r>
            <a:r>
              <a:rPr lang="de-DE" sz="2400" dirty="0"/>
              <a:t>L Neutrophile)</a:t>
            </a:r>
          </a:p>
          <a:p>
            <a:r>
              <a:rPr lang="de-DE" sz="2400" dirty="0"/>
              <a:t>iatrogen-medikamentöse Immunsuppression </a:t>
            </a:r>
            <a:br>
              <a:rPr lang="de-DE" sz="2400" dirty="0"/>
            </a:br>
            <a:r>
              <a:rPr lang="de-DE" sz="2400" dirty="0"/>
              <a:t>(z. B. systemische Steroide (≥ 20 mg Prednison bzw. Äquivalent täglich über ≥14 Tage oder kumulative Dosis von &gt; 700 mg )</a:t>
            </a:r>
          </a:p>
          <a:p>
            <a:r>
              <a:rPr lang="de-DE" sz="2400" dirty="0"/>
              <a:t>Transplantation solider Organe</a:t>
            </a:r>
          </a:p>
          <a:p>
            <a:r>
              <a:rPr lang="de-DE" sz="2400" dirty="0"/>
              <a:t>Stammzelltransplantation</a:t>
            </a:r>
          </a:p>
          <a:p>
            <a:r>
              <a:rPr lang="de-DE" sz="2400" dirty="0"/>
              <a:t>HIV-Infektion bzw. CD4 &lt; 200/ </a:t>
            </a:r>
            <a:r>
              <a:rPr lang="el-GR" sz="2400" dirty="0"/>
              <a:t>μ</a:t>
            </a:r>
            <a:r>
              <a:rPr lang="de-DE" sz="2400" dirty="0"/>
              <a:t>L</a:t>
            </a:r>
          </a:p>
          <a:p>
            <a:r>
              <a:rPr lang="de-DE" sz="2400" dirty="0"/>
              <a:t>Antikörpermangelsyndrome</a:t>
            </a:r>
          </a:p>
          <a:p>
            <a:r>
              <a:rPr lang="de-DE" sz="2400" dirty="0"/>
              <a:t>angeborene Immundefekte</a:t>
            </a:r>
          </a:p>
          <a:p>
            <a:r>
              <a:rPr lang="de-DE" sz="2400" dirty="0"/>
              <a:t>aktive hämatologische Erkrankung mit assoziierter schwerer Immunsuppression</a:t>
            </a:r>
          </a:p>
        </p:txBody>
      </p:sp>
    </p:spTree>
    <p:extLst>
      <p:ext uri="{BB962C8B-B14F-4D97-AF65-F5344CB8AC3E}">
        <p14:creationId xmlns:p14="http://schemas.microsoft.com/office/powerpoint/2010/main" val="15683302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6C1A09-42B8-482B-94C4-3EBB71977503}"/>
              </a:ext>
            </a:extLst>
          </p:cNvPr>
          <p:cNvSpPr>
            <a:spLocks noGrp="1"/>
          </p:cNvSpPr>
          <p:nvPr>
            <p:ph type="title"/>
          </p:nvPr>
        </p:nvSpPr>
        <p:spPr/>
        <p:txBody>
          <a:bodyPr/>
          <a:lstStyle/>
          <a:p>
            <a:r>
              <a:rPr lang="de-DE" dirty="0"/>
              <a:t>Therapie der leichten Pneumonie </a:t>
            </a:r>
          </a:p>
        </p:txBody>
      </p:sp>
      <p:sp>
        <p:nvSpPr>
          <p:cNvPr id="3" name="Inhaltsplatzhalter 2">
            <a:extLst>
              <a:ext uri="{FF2B5EF4-FFF2-40B4-BE49-F238E27FC236}">
                <a16:creationId xmlns:a16="http://schemas.microsoft.com/office/drawing/2014/main" id="{64C9D6C7-6BE0-4580-BB01-B647EAF453C8}"/>
              </a:ext>
            </a:extLst>
          </p:cNvPr>
          <p:cNvSpPr>
            <a:spLocks noGrp="1"/>
          </p:cNvSpPr>
          <p:nvPr>
            <p:ph idx="1"/>
          </p:nvPr>
        </p:nvSpPr>
        <p:spPr/>
        <p:txBody>
          <a:bodyPr/>
          <a:lstStyle/>
          <a:p>
            <a:pPr marL="0" indent="0">
              <a:spcBef>
                <a:spcPts val="0"/>
              </a:spcBef>
              <a:buNone/>
            </a:pPr>
            <a:r>
              <a:rPr lang="de-DE" sz="2800" dirty="0"/>
              <a:t>E26 	Patienten mit </a:t>
            </a:r>
            <a:r>
              <a:rPr lang="de-DE" sz="2800" dirty="0">
                <a:solidFill>
                  <a:srgbClr val="0070C0"/>
                </a:solidFill>
              </a:rPr>
              <a:t>leichter Pneumonie </a:t>
            </a:r>
            <a:r>
              <a:rPr lang="de-DE" sz="2800" dirty="0"/>
              <a:t>ohne definierte 	Komorbidität 	sollen als initiale kalkulierte Therapie der Wahl eine 	</a:t>
            </a:r>
            <a:r>
              <a:rPr lang="de-DE" sz="2800" dirty="0">
                <a:solidFill>
                  <a:srgbClr val="0070C0"/>
                </a:solidFill>
              </a:rPr>
              <a:t>Monotherapie</a:t>
            </a:r>
            <a:r>
              <a:rPr lang="de-DE" sz="2800" dirty="0"/>
              <a:t> mit einem hochdosierten </a:t>
            </a:r>
            <a:r>
              <a:rPr lang="de-DE" sz="2800" dirty="0" err="1">
                <a:solidFill>
                  <a:srgbClr val="0070C0"/>
                </a:solidFill>
              </a:rPr>
              <a:t>Aminopenicillinpräparat</a:t>
            </a:r>
            <a:r>
              <a:rPr lang="de-DE" sz="2800" dirty="0">
                <a:solidFill>
                  <a:srgbClr val="0070C0"/>
                </a:solidFill>
              </a:rPr>
              <a:t> 	</a:t>
            </a:r>
            <a:r>
              <a:rPr lang="de-DE" sz="2800" dirty="0"/>
              <a:t>erhalten. </a:t>
            </a:r>
            <a:br>
              <a:rPr lang="de-DE" sz="2800" dirty="0"/>
            </a:br>
            <a:r>
              <a:rPr lang="de-DE" sz="2800" dirty="0"/>
              <a:t>	Bei </a:t>
            </a:r>
            <a:r>
              <a:rPr lang="de-DE" sz="2800" dirty="0" err="1"/>
              <a:t>Penicillinallergie</a:t>
            </a:r>
            <a:r>
              <a:rPr lang="de-DE" sz="2800" dirty="0"/>
              <a:t> oder Unverträglichkeit: </a:t>
            </a:r>
          </a:p>
          <a:p>
            <a:pPr lvl="2">
              <a:spcBef>
                <a:spcPts val="0"/>
              </a:spcBef>
            </a:pPr>
            <a:r>
              <a:rPr lang="de-DE" sz="2800" dirty="0"/>
              <a:t>	Tetracyclin (Doxycyclin), </a:t>
            </a:r>
          </a:p>
          <a:p>
            <a:pPr lvl="2">
              <a:spcBef>
                <a:spcPts val="0"/>
              </a:spcBef>
            </a:pPr>
            <a:r>
              <a:rPr lang="de-DE" sz="2800" dirty="0"/>
              <a:t>	</a:t>
            </a:r>
            <a:r>
              <a:rPr lang="de-DE" sz="2800" dirty="0" err="1"/>
              <a:t>Makrolid</a:t>
            </a:r>
            <a:r>
              <a:rPr lang="de-DE" sz="2800" dirty="0"/>
              <a:t> (Azithromycin, Clarithromycin) </a:t>
            </a:r>
          </a:p>
          <a:p>
            <a:pPr lvl="2">
              <a:spcBef>
                <a:spcPts val="0"/>
              </a:spcBef>
            </a:pPr>
            <a:r>
              <a:rPr lang="de-DE" sz="2800" dirty="0"/>
              <a:t>	oder nachgeordnet </a:t>
            </a:r>
            <a:r>
              <a:rPr lang="de-DE" sz="2800" dirty="0" err="1"/>
              <a:t>Fluorchinolon</a:t>
            </a:r>
            <a:r>
              <a:rPr lang="de-DE" sz="2800" dirty="0"/>
              <a:t> (</a:t>
            </a:r>
            <a:r>
              <a:rPr lang="de-DE" sz="2800" dirty="0" err="1"/>
              <a:t>Moxifloxacin</a:t>
            </a:r>
            <a:r>
              <a:rPr lang="de-DE" sz="2800" dirty="0"/>
              <a:t>, </a:t>
            </a:r>
            <a:r>
              <a:rPr lang="de-DE" sz="2800" dirty="0" err="1"/>
              <a:t>Levofloxin</a:t>
            </a:r>
            <a:r>
              <a:rPr lang="de-DE" sz="2800" dirty="0"/>
              <a:t>)</a:t>
            </a:r>
          </a:p>
          <a:p>
            <a:pPr marL="0" indent="0">
              <a:spcBef>
                <a:spcPts val="0"/>
              </a:spcBef>
              <a:buNone/>
            </a:pPr>
            <a:r>
              <a:rPr lang="de-DE" sz="2800" dirty="0">
                <a:solidFill>
                  <a:srgbClr val="0070C0"/>
                </a:solidFill>
              </a:rPr>
              <a:t>	Starke Empfehlung, Evidenz B</a:t>
            </a:r>
          </a:p>
        </p:txBody>
      </p:sp>
    </p:spTree>
    <p:extLst>
      <p:ext uri="{BB962C8B-B14F-4D97-AF65-F5344CB8AC3E}">
        <p14:creationId xmlns:p14="http://schemas.microsoft.com/office/powerpoint/2010/main" val="38288260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0C2829-F7C1-41E4-9DCB-1FD75E37FFF0}"/>
              </a:ext>
            </a:extLst>
          </p:cNvPr>
          <p:cNvSpPr>
            <a:spLocks noGrp="1"/>
          </p:cNvSpPr>
          <p:nvPr>
            <p:ph type="title"/>
          </p:nvPr>
        </p:nvSpPr>
        <p:spPr/>
        <p:txBody>
          <a:bodyPr>
            <a:normAutofit fontScale="90000"/>
          </a:bodyPr>
          <a:lstStyle/>
          <a:p>
            <a:r>
              <a:rPr lang="de-DE" dirty="0"/>
              <a:t>Patienten mit leichter Pneumonie und definierten Komorbiditäten </a:t>
            </a:r>
          </a:p>
        </p:txBody>
      </p:sp>
      <p:sp>
        <p:nvSpPr>
          <p:cNvPr id="3" name="Inhaltsplatzhalter 2">
            <a:extLst>
              <a:ext uri="{FF2B5EF4-FFF2-40B4-BE49-F238E27FC236}">
                <a16:creationId xmlns:a16="http://schemas.microsoft.com/office/drawing/2014/main" id="{2AC49D14-CBFB-4D21-A76E-E66D126F4459}"/>
              </a:ext>
            </a:extLst>
          </p:cNvPr>
          <p:cNvSpPr>
            <a:spLocks noGrp="1"/>
          </p:cNvSpPr>
          <p:nvPr>
            <p:ph idx="1"/>
          </p:nvPr>
        </p:nvSpPr>
        <p:spPr/>
        <p:txBody>
          <a:bodyPr/>
          <a:lstStyle/>
          <a:p>
            <a:pPr marL="0" indent="0">
              <a:buNone/>
            </a:pPr>
            <a:r>
              <a:rPr lang="de-DE" sz="2600" dirty="0"/>
              <a:t>E27 	und deshalb erhöhter Wahrscheinlichkeit für eine Infektion mit S. </a:t>
            </a:r>
            <a:r>
              <a:rPr lang="de-DE" sz="2600" dirty="0" err="1"/>
              <a:t>aureus</a:t>
            </a:r>
            <a:r>
              <a:rPr lang="de-DE" sz="2600" dirty="0"/>
              <a:t> 	und </a:t>
            </a:r>
            <a:r>
              <a:rPr lang="de-DE" sz="2600" dirty="0" err="1"/>
              <a:t>Enterobacteriaceae</a:t>
            </a:r>
            <a:r>
              <a:rPr lang="de-DE" sz="2600" dirty="0"/>
              <a:t>, sollen eine initiale kalkulierte Therapie mit 	einem hochdosierten Aminopenicillin/</a:t>
            </a:r>
            <a:r>
              <a:rPr lang="de-DE" sz="2600" dirty="0" err="1"/>
              <a:t>Betalaktamase</a:t>
            </a:r>
            <a:r>
              <a:rPr lang="de-DE" sz="2600" dirty="0"/>
              <a:t>-Inhibitor-Präparat 	erhalten.</a:t>
            </a:r>
            <a:br>
              <a:rPr lang="de-DE" sz="2600" dirty="0"/>
            </a:br>
            <a:r>
              <a:rPr lang="de-DE" sz="2600" dirty="0"/>
              <a:t> 	Alternativ kann bei </a:t>
            </a:r>
            <a:r>
              <a:rPr lang="de-DE" sz="2600" dirty="0" err="1"/>
              <a:t>Penicillinallergie</a:t>
            </a:r>
            <a:r>
              <a:rPr lang="de-DE" sz="2600" dirty="0"/>
              <a:t> oder -unverträglichkeit ein 	</a:t>
            </a:r>
            <a:r>
              <a:rPr lang="de-DE" sz="2600" dirty="0" err="1"/>
              <a:t>Fluorchinolon</a:t>
            </a:r>
            <a:r>
              <a:rPr lang="de-DE" sz="2600" dirty="0"/>
              <a:t> (</a:t>
            </a:r>
            <a:r>
              <a:rPr lang="de-DE" sz="2600" dirty="0" err="1"/>
              <a:t>Moxifloxacin</a:t>
            </a:r>
            <a:r>
              <a:rPr lang="de-DE" sz="2600" dirty="0"/>
              <a:t>, Levofloxacin) eingesetzt werden.</a:t>
            </a:r>
          </a:p>
          <a:p>
            <a:pPr marL="0" indent="0">
              <a:buNone/>
            </a:pPr>
            <a:r>
              <a:rPr lang="de-DE" sz="2600" dirty="0"/>
              <a:t>	Bei schwerer COPD und/oder Bronchiektasen als Komorbidität (Risiko für 	P. aeruginosa) kann eine Kombinationstherapie von Amoxicillin und 	Ciprofloxacin 	oder eine Monotherapie mit Levofloxacin gegeben werden. </a:t>
            </a:r>
          </a:p>
          <a:p>
            <a:pPr marL="0" indent="0">
              <a:buNone/>
            </a:pPr>
            <a:r>
              <a:rPr lang="de-DE" sz="2600" dirty="0">
                <a:solidFill>
                  <a:srgbClr val="0070C0"/>
                </a:solidFill>
              </a:rPr>
              <a:t>	Starke Empfehlung, Evidenz B</a:t>
            </a:r>
          </a:p>
        </p:txBody>
      </p:sp>
    </p:spTree>
    <p:extLst>
      <p:ext uri="{BB962C8B-B14F-4D97-AF65-F5344CB8AC3E}">
        <p14:creationId xmlns:p14="http://schemas.microsoft.com/office/powerpoint/2010/main" val="42372443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FC7880-A739-44C7-A9D6-346DB43464A4}"/>
              </a:ext>
            </a:extLst>
          </p:cNvPr>
          <p:cNvSpPr>
            <a:spLocks noGrp="1"/>
          </p:cNvSpPr>
          <p:nvPr>
            <p:ph type="title"/>
          </p:nvPr>
        </p:nvSpPr>
        <p:spPr/>
        <p:txBody>
          <a:bodyPr/>
          <a:lstStyle/>
          <a:p>
            <a:r>
              <a:rPr lang="de-DE" dirty="0"/>
              <a:t>Patienten mit mittelschwerer Pneumonie </a:t>
            </a:r>
          </a:p>
        </p:txBody>
      </p:sp>
      <p:sp>
        <p:nvSpPr>
          <p:cNvPr id="3" name="Inhaltsplatzhalter 2">
            <a:extLst>
              <a:ext uri="{FF2B5EF4-FFF2-40B4-BE49-F238E27FC236}">
                <a16:creationId xmlns:a16="http://schemas.microsoft.com/office/drawing/2014/main" id="{CBE7C204-CE83-4496-80F0-36198D4BC7B9}"/>
              </a:ext>
            </a:extLst>
          </p:cNvPr>
          <p:cNvSpPr>
            <a:spLocks noGrp="1"/>
          </p:cNvSpPr>
          <p:nvPr>
            <p:ph idx="1"/>
          </p:nvPr>
        </p:nvSpPr>
        <p:spPr/>
        <p:txBody>
          <a:bodyPr/>
          <a:lstStyle/>
          <a:p>
            <a:pPr marL="0" indent="0">
              <a:buNone/>
            </a:pPr>
            <a:r>
              <a:rPr lang="de-DE" sz="2800" dirty="0"/>
              <a:t>E28 	werden stationär behandelt und sollen als initiale kalkulierte 	antimikrobielle Therapie eine Aminopenicillin/BLI-Kombination oder 	ein Cephalosporin der Klasse 2 oder 3a, ggf. mit </a:t>
            </a:r>
            <a:r>
              <a:rPr lang="de-DE" sz="2800" dirty="0" err="1"/>
              <a:t>Makrolid</a:t>
            </a:r>
            <a:r>
              <a:rPr lang="de-DE" sz="2800" dirty="0"/>
              <a:t> erhalten. 	Werden bei klinischer Stabilisierung keine atypischen bakteriellen 	Erreger nachgewiesen, soll die ggf. begonnene Makrolidtherapie 	nach 3 Tagen beendet werden. </a:t>
            </a:r>
            <a:br>
              <a:rPr lang="de-DE" sz="2800" dirty="0"/>
            </a:br>
            <a:r>
              <a:rPr lang="de-DE" sz="2800" dirty="0"/>
              <a:t>	Alternativ kann bei Patienten mit moderater ambulant erworbener 	Pneumonie eine Therapie mit einem </a:t>
            </a:r>
            <a:r>
              <a:rPr lang="de-DE" sz="2800" dirty="0" err="1"/>
              <a:t>Fluorchinolon</a:t>
            </a:r>
            <a:r>
              <a:rPr lang="de-DE" sz="2800" dirty="0"/>
              <a:t> (</a:t>
            </a:r>
            <a:r>
              <a:rPr lang="de-DE" sz="2800" dirty="0" err="1"/>
              <a:t>Moxifloxacin</a:t>
            </a:r>
            <a:r>
              <a:rPr lang="de-DE" sz="2800" dirty="0"/>
              <a:t>, 	Levofloxacin) erfolgen. </a:t>
            </a:r>
            <a:br>
              <a:rPr lang="de-DE" sz="2800" dirty="0"/>
            </a:br>
            <a:r>
              <a:rPr lang="de-DE" sz="2800" dirty="0"/>
              <a:t>	</a:t>
            </a:r>
            <a:r>
              <a:rPr lang="de-DE" sz="2800" dirty="0">
                <a:solidFill>
                  <a:srgbClr val="0070C0"/>
                </a:solidFill>
              </a:rPr>
              <a:t>Starke Empfehlung, Evidenz B</a:t>
            </a:r>
          </a:p>
        </p:txBody>
      </p:sp>
    </p:spTree>
    <p:extLst>
      <p:ext uri="{BB962C8B-B14F-4D97-AF65-F5344CB8AC3E}">
        <p14:creationId xmlns:p14="http://schemas.microsoft.com/office/powerpoint/2010/main" val="86047590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D3BAE6-4803-4E64-A8D7-96F6E3D7480D}"/>
              </a:ext>
            </a:extLst>
          </p:cNvPr>
          <p:cNvSpPr>
            <a:spLocks noGrp="1"/>
          </p:cNvSpPr>
          <p:nvPr>
            <p:ph type="title"/>
          </p:nvPr>
        </p:nvSpPr>
        <p:spPr/>
        <p:txBody>
          <a:bodyPr/>
          <a:lstStyle/>
          <a:p>
            <a:r>
              <a:rPr lang="de-DE" dirty="0"/>
              <a:t>Bei hospitalisierten Patienten </a:t>
            </a:r>
          </a:p>
        </p:txBody>
      </p:sp>
      <p:sp>
        <p:nvSpPr>
          <p:cNvPr id="3" name="Inhaltsplatzhalter 2">
            <a:extLst>
              <a:ext uri="{FF2B5EF4-FFF2-40B4-BE49-F238E27FC236}">
                <a16:creationId xmlns:a16="http://schemas.microsoft.com/office/drawing/2014/main" id="{0DA76563-2AD9-4213-AD15-C49B9A2CCED6}"/>
              </a:ext>
            </a:extLst>
          </p:cNvPr>
          <p:cNvSpPr>
            <a:spLocks noGrp="1"/>
          </p:cNvSpPr>
          <p:nvPr>
            <p:ph idx="1"/>
          </p:nvPr>
        </p:nvSpPr>
        <p:spPr/>
        <p:txBody>
          <a:bodyPr/>
          <a:lstStyle/>
          <a:p>
            <a:pPr marL="0" indent="0">
              <a:buNone/>
            </a:pPr>
            <a:r>
              <a:rPr lang="de-DE" sz="2800" b="0" i="0" u="none" strike="noStrike" baseline="0" dirty="0">
                <a:solidFill>
                  <a:srgbClr val="000000"/>
                </a:solidFill>
              </a:rPr>
              <a:t>E29 	mit mittelschwerer Pneumonie sollte in den ersten Tagen die 	Verabreichung der antimikrobiellen Therapie parenteral erfolgen.</a:t>
            </a:r>
          </a:p>
          <a:p>
            <a:pPr marL="0" indent="0">
              <a:buNone/>
            </a:pPr>
            <a:r>
              <a:rPr lang="de-DE" sz="2800" dirty="0">
                <a:solidFill>
                  <a:srgbClr val="000000"/>
                </a:solidFill>
              </a:rPr>
              <a:t>	</a:t>
            </a:r>
            <a:r>
              <a:rPr lang="de-DE" sz="2800" b="0" i="0" u="none" strike="noStrike" baseline="0" dirty="0">
                <a:solidFill>
                  <a:srgbClr val="000000"/>
                </a:solidFill>
              </a:rPr>
              <a:t>Ausnahmen bestehen bei gesicherter Resorption für </a:t>
            </a:r>
            <a:r>
              <a:rPr lang="de-DE" sz="2800" b="0" i="0" u="none" strike="noStrike" baseline="0" dirty="0" err="1">
                <a:solidFill>
                  <a:srgbClr val="000000"/>
                </a:solidFill>
              </a:rPr>
              <a:t>Fluorchinolone</a:t>
            </a:r>
            <a:r>
              <a:rPr lang="de-DE" sz="2800" b="0" i="0" u="none" strike="noStrike" baseline="0" dirty="0">
                <a:solidFill>
                  <a:srgbClr val="000000"/>
                </a:solidFill>
              </a:rPr>
              <a:t> 	(</a:t>
            </a:r>
            <a:r>
              <a:rPr lang="de-DE" sz="2800" b="0" i="0" u="none" strike="noStrike" baseline="0" dirty="0" err="1">
                <a:solidFill>
                  <a:srgbClr val="000000"/>
                </a:solidFill>
              </a:rPr>
              <a:t>Moxifloxacin</a:t>
            </a:r>
            <a:r>
              <a:rPr lang="de-DE" sz="2800" b="0" i="0" u="none" strike="noStrike" baseline="0" dirty="0">
                <a:solidFill>
                  <a:srgbClr val="000000"/>
                </a:solidFill>
              </a:rPr>
              <a:t>, Levofloxacin) aufgrund der hohen oralen 	Bioverfügbarkeit sowie bei oraler Gabe von </a:t>
            </a:r>
            <a:r>
              <a:rPr lang="de-DE" sz="2800" b="0" i="0" u="none" strike="noStrike" baseline="0" dirty="0" err="1">
                <a:solidFill>
                  <a:srgbClr val="000000"/>
                </a:solidFill>
              </a:rPr>
              <a:t>Makroliden</a:t>
            </a:r>
            <a:r>
              <a:rPr lang="de-DE" sz="2800" b="0" i="0" u="none" strike="noStrike" baseline="0" dirty="0">
                <a:solidFill>
                  <a:srgbClr val="000000"/>
                </a:solidFill>
              </a:rPr>
              <a:t> im Rahmen 	einer Kombinationstherapie mit gleichzeitiger parenteraler 	Verabreichung des Betalaktams. </a:t>
            </a:r>
            <a:br>
              <a:rPr lang="de-DE" sz="2800" b="0" i="0" u="none" strike="noStrike" baseline="0" dirty="0">
                <a:solidFill>
                  <a:srgbClr val="000000"/>
                </a:solidFill>
              </a:rPr>
            </a:br>
            <a:r>
              <a:rPr lang="de-DE" sz="2800" b="0" i="0" u="none" strike="noStrike" baseline="0" dirty="0">
                <a:solidFill>
                  <a:srgbClr val="000000"/>
                </a:solidFill>
              </a:rPr>
              <a:t>	</a:t>
            </a:r>
            <a:r>
              <a:rPr lang="de-DE" sz="2800" b="0" i="0" u="none" strike="noStrike" baseline="0" dirty="0">
                <a:solidFill>
                  <a:srgbClr val="0070C0"/>
                </a:solidFill>
              </a:rPr>
              <a:t>Moderate Empfehlung, Evidenz B </a:t>
            </a:r>
            <a:endParaRPr lang="de-DE" sz="2800" dirty="0">
              <a:solidFill>
                <a:srgbClr val="0070C0"/>
              </a:solidFill>
            </a:endParaRPr>
          </a:p>
        </p:txBody>
      </p:sp>
    </p:spTree>
    <p:extLst>
      <p:ext uri="{BB962C8B-B14F-4D97-AF65-F5344CB8AC3E}">
        <p14:creationId xmlns:p14="http://schemas.microsoft.com/office/powerpoint/2010/main" val="37340807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D0EDCD-E66A-4505-9612-C2F7D221A560}"/>
              </a:ext>
            </a:extLst>
          </p:cNvPr>
          <p:cNvSpPr>
            <a:spLocks noGrp="1"/>
          </p:cNvSpPr>
          <p:nvPr>
            <p:ph type="title"/>
          </p:nvPr>
        </p:nvSpPr>
        <p:spPr/>
        <p:txBody>
          <a:bodyPr/>
          <a:lstStyle/>
          <a:p>
            <a:r>
              <a:rPr lang="de-DE" dirty="0"/>
              <a:t>Patienten mit schwerer Pneumonie</a:t>
            </a:r>
          </a:p>
        </p:txBody>
      </p:sp>
      <p:sp>
        <p:nvSpPr>
          <p:cNvPr id="3" name="Inhaltsplatzhalter 2">
            <a:extLst>
              <a:ext uri="{FF2B5EF4-FFF2-40B4-BE49-F238E27FC236}">
                <a16:creationId xmlns:a16="http://schemas.microsoft.com/office/drawing/2014/main" id="{2E1FA79A-6478-4BC1-BF3D-FB235579AEF9}"/>
              </a:ext>
            </a:extLst>
          </p:cNvPr>
          <p:cNvSpPr>
            <a:spLocks noGrp="1"/>
          </p:cNvSpPr>
          <p:nvPr>
            <p:ph idx="1"/>
          </p:nvPr>
        </p:nvSpPr>
        <p:spPr>
          <a:xfrm>
            <a:off x="609600" y="1843911"/>
            <a:ext cx="10972800" cy="4525963"/>
          </a:xfrm>
        </p:spPr>
        <p:txBody>
          <a:bodyPr/>
          <a:lstStyle/>
          <a:p>
            <a:pPr marL="0" indent="0">
              <a:buNone/>
            </a:pPr>
            <a:r>
              <a:rPr lang="de-DE" sz="2800" dirty="0"/>
              <a:t>E30 	sollen initial kalkuliert eine intravenöse Kombinationstherapie aus 	einem β-Laktam mit breitem Spektrum (Beta-</a:t>
            </a:r>
            <a:r>
              <a:rPr lang="de-DE" sz="2800" dirty="0" err="1"/>
              <a:t>Lakatam</a:t>
            </a:r>
            <a:r>
              <a:rPr lang="de-DE" sz="2800" dirty="0"/>
              <a:t>/BLI, </a:t>
            </a:r>
            <a:r>
              <a:rPr lang="de-DE" sz="2800" dirty="0" err="1"/>
              <a:t>Ceph</a:t>
            </a:r>
            <a:r>
              <a:rPr lang="de-DE" sz="2800" dirty="0"/>
              <a:t> 3a) 	und einem </a:t>
            </a:r>
            <a:r>
              <a:rPr lang="de-DE" sz="2800" dirty="0" err="1"/>
              <a:t>Makrolid</a:t>
            </a:r>
            <a:r>
              <a:rPr lang="de-DE" sz="2800" dirty="0"/>
              <a:t> erhalten. </a:t>
            </a:r>
            <a:br>
              <a:rPr lang="de-DE" sz="2800" dirty="0"/>
            </a:br>
            <a:r>
              <a:rPr lang="de-DE" sz="2800" dirty="0"/>
              <a:t>	Bei klinischer Stabilisierung und fehlendem Nachweis eines 	atypischen bakteriellen Erregers soll die Makrolidtherapie nach 3 	Tagen beendet werden. </a:t>
            </a:r>
          </a:p>
          <a:p>
            <a:pPr marL="0" indent="0">
              <a:buNone/>
            </a:pPr>
            <a:r>
              <a:rPr lang="de-DE" sz="2800" dirty="0"/>
              <a:t>	Die Monotherapie mit einem </a:t>
            </a:r>
            <a:r>
              <a:rPr lang="de-DE" sz="2800" dirty="0" err="1"/>
              <a:t>Fluorchinolon</a:t>
            </a:r>
            <a:r>
              <a:rPr lang="de-DE" sz="2800" dirty="0"/>
              <a:t> (</a:t>
            </a:r>
            <a:r>
              <a:rPr lang="de-DE" sz="2800" dirty="0" err="1"/>
              <a:t>Moxifloxacin</a:t>
            </a:r>
            <a:r>
              <a:rPr lang="de-DE" sz="2800" dirty="0"/>
              <a:t>, 	Levofloxacin) ist eine mögliche Alternative, dies gilt jedoch nur für 	Patienten ohne septischen Schock. </a:t>
            </a:r>
          </a:p>
          <a:p>
            <a:pPr marL="0" indent="0">
              <a:buNone/>
            </a:pPr>
            <a:r>
              <a:rPr lang="de-DE" sz="2800" dirty="0"/>
              <a:t>	</a:t>
            </a:r>
            <a:r>
              <a:rPr lang="de-DE" sz="2800" dirty="0">
                <a:solidFill>
                  <a:srgbClr val="0070C0"/>
                </a:solidFill>
              </a:rPr>
              <a:t>Starke Empfehlung, Evidenz B</a:t>
            </a:r>
          </a:p>
        </p:txBody>
      </p:sp>
    </p:spTree>
    <p:extLst>
      <p:ext uri="{BB962C8B-B14F-4D97-AF65-F5344CB8AC3E}">
        <p14:creationId xmlns:p14="http://schemas.microsoft.com/office/powerpoint/2010/main" val="70677683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40F40B-0FCF-4BB5-BF16-0CC8882DC17C}"/>
              </a:ext>
            </a:extLst>
          </p:cNvPr>
          <p:cNvSpPr>
            <a:spLocks noGrp="1"/>
          </p:cNvSpPr>
          <p:nvPr>
            <p:ph type="title"/>
          </p:nvPr>
        </p:nvSpPr>
        <p:spPr/>
        <p:txBody>
          <a:bodyPr/>
          <a:lstStyle/>
          <a:p>
            <a:r>
              <a:rPr lang="de-DE" sz="3200" dirty="0"/>
              <a:t>Bei Verordnung einer antimikrobiellen Substanz</a:t>
            </a:r>
            <a:endParaRPr lang="de-DE" dirty="0"/>
          </a:p>
        </p:txBody>
      </p:sp>
      <p:sp>
        <p:nvSpPr>
          <p:cNvPr id="3" name="Inhaltsplatzhalter 2">
            <a:extLst>
              <a:ext uri="{FF2B5EF4-FFF2-40B4-BE49-F238E27FC236}">
                <a16:creationId xmlns:a16="http://schemas.microsoft.com/office/drawing/2014/main" id="{EEC9ABC9-1196-48E0-86F0-92CCE1A28902}"/>
              </a:ext>
            </a:extLst>
          </p:cNvPr>
          <p:cNvSpPr>
            <a:spLocks noGrp="1"/>
          </p:cNvSpPr>
          <p:nvPr>
            <p:ph idx="1"/>
          </p:nvPr>
        </p:nvSpPr>
        <p:spPr>
          <a:xfrm>
            <a:off x="609600" y="1801801"/>
            <a:ext cx="10972800" cy="4525963"/>
          </a:xfrm>
        </p:spPr>
        <p:txBody>
          <a:bodyPr/>
          <a:lstStyle/>
          <a:p>
            <a:pPr marL="0" indent="0">
              <a:spcBef>
                <a:spcPts val="0"/>
              </a:spcBef>
              <a:buNone/>
            </a:pPr>
            <a:r>
              <a:rPr lang="de-DE" sz="2500" dirty="0"/>
              <a:t>E31 	sollten relevante Interaktionen mit der Ko-Medikation berücksichtigt 	werden. </a:t>
            </a:r>
          </a:p>
          <a:p>
            <a:pPr marL="1347788" lvl="2" indent="-433388">
              <a:spcBef>
                <a:spcPts val="0"/>
              </a:spcBef>
            </a:pPr>
            <a:r>
              <a:rPr lang="de-DE" sz="2500" dirty="0"/>
              <a:t>Dies gilt insbesondere für die Interaktion zwischen Clarithromycin und Statinen bzw. </a:t>
            </a:r>
            <a:r>
              <a:rPr lang="de-DE" sz="2500" dirty="0" err="1"/>
              <a:t>Antikoagulatien</a:t>
            </a:r>
            <a:r>
              <a:rPr lang="de-DE" sz="2500" dirty="0"/>
              <a:t> sowie </a:t>
            </a:r>
          </a:p>
          <a:p>
            <a:pPr marL="1347788" lvl="2" indent="-433388">
              <a:spcBef>
                <a:spcPts val="0"/>
              </a:spcBef>
            </a:pPr>
            <a:r>
              <a:rPr lang="de-DE" sz="2500" dirty="0"/>
              <a:t>für die Interaktion von </a:t>
            </a:r>
            <a:r>
              <a:rPr lang="de-DE" sz="2500" dirty="0" err="1"/>
              <a:t>Makroliden</a:t>
            </a:r>
            <a:r>
              <a:rPr lang="de-DE" sz="2500" dirty="0"/>
              <a:t> bzw. </a:t>
            </a:r>
            <a:r>
              <a:rPr lang="de-DE" sz="2500" dirty="0" err="1"/>
              <a:t>Fluorochinolonen</a:t>
            </a:r>
            <a:r>
              <a:rPr lang="de-DE" sz="2500" dirty="0"/>
              <a:t> mit anderen QT-Zeit verlängernden Substanzen.</a:t>
            </a:r>
          </a:p>
          <a:p>
            <a:pPr marL="0" indent="0">
              <a:spcBef>
                <a:spcPts val="0"/>
              </a:spcBef>
              <a:spcAft>
                <a:spcPts val="1200"/>
              </a:spcAft>
              <a:buNone/>
            </a:pPr>
            <a:r>
              <a:rPr lang="de-DE" sz="2500" dirty="0">
                <a:solidFill>
                  <a:srgbClr val="0070C0"/>
                </a:solidFill>
              </a:rPr>
              <a:t>	Starke Empfehlung, Evidenz B</a:t>
            </a:r>
          </a:p>
          <a:p>
            <a:pPr>
              <a:spcBef>
                <a:spcPts val="0"/>
              </a:spcBef>
            </a:pPr>
            <a:r>
              <a:rPr lang="de-DE" sz="2400" dirty="0"/>
              <a:t>Unter den </a:t>
            </a:r>
            <a:r>
              <a:rPr lang="de-DE" sz="2400" dirty="0" err="1"/>
              <a:t>Makroliden</a:t>
            </a:r>
            <a:r>
              <a:rPr lang="de-DE" sz="2400" dirty="0"/>
              <a:t> weist Azithromycin deutliche Vorteile gegenüber Clarithromycin hinsichtlich des Interaktionspotentials auf. </a:t>
            </a:r>
            <a:br>
              <a:rPr lang="de-DE" sz="2400" dirty="0"/>
            </a:br>
            <a:r>
              <a:rPr lang="de-DE" sz="2400" dirty="0"/>
              <a:t>Es sollte daher insbesondere bei älteren Patienten bzw. Interaktions-relevanter Ko-Medikation bevorzugt eingesetzt werden.</a:t>
            </a:r>
          </a:p>
        </p:txBody>
      </p:sp>
    </p:spTree>
    <p:extLst>
      <p:ext uri="{BB962C8B-B14F-4D97-AF65-F5344CB8AC3E}">
        <p14:creationId xmlns:p14="http://schemas.microsoft.com/office/powerpoint/2010/main" val="42378340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AD649A-341F-4AEB-89E6-C35842652F12}"/>
              </a:ext>
            </a:extLst>
          </p:cNvPr>
          <p:cNvSpPr>
            <a:spLocks noGrp="1"/>
          </p:cNvSpPr>
          <p:nvPr>
            <p:ph type="title"/>
          </p:nvPr>
        </p:nvSpPr>
        <p:spPr/>
        <p:txBody>
          <a:bodyPr/>
          <a:lstStyle/>
          <a:p>
            <a:r>
              <a:rPr lang="de-DE" dirty="0"/>
              <a:t>Bei hospitalisierten Patienten </a:t>
            </a:r>
          </a:p>
        </p:txBody>
      </p:sp>
      <p:sp>
        <p:nvSpPr>
          <p:cNvPr id="3" name="Inhaltsplatzhalter 2">
            <a:extLst>
              <a:ext uri="{FF2B5EF4-FFF2-40B4-BE49-F238E27FC236}">
                <a16:creationId xmlns:a16="http://schemas.microsoft.com/office/drawing/2014/main" id="{01F3D7FB-E931-471B-8826-FBE36F255EDA}"/>
              </a:ext>
            </a:extLst>
          </p:cNvPr>
          <p:cNvSpPr>
            <a:spLocks noGrp="1"/>
          </p:cNvSpPr>
          <p:nvPr>
            <p:ph idx="1"/>
          </p:nvPr>
        </p:nvSpPr>
        <p:spPr>
          <a:xfrm>
            <a:off x="1161046" y="2030401"/>
            <a:ext cx="10421353" cy="4525963"/>
          </a:xfrm>
        </p:spPr>
        <p:txBody>
          <a:bodyPr/>
          <a:lstStyle/>
          <a:p>
            <a:pPr marL="0" indent="0">
              <a:buNone/>
            </a:pPr>
            <a:r>
              <a:rPr lang="de-DE" dirty="0"/>
              <a:t>mit Pneumonie und Influenzanachweis</a:t>
            </a:r>
          </a:p>
          <a:p>
            <a:pPr marL="0" indent="0">
              <a:buNone/>
            </a:pPr>
            <a:r>
              <a:rPr lang="de-DE" dirty="0"/>
              <a:t>E32 	soll eine antivirale Therapie erfolgen. </a:t>
            </a:r>
          </a:p>
          <a:p>
            <a:pPr marL="0" indent="0">
              <a:buNone/>
            </a:pPr>
            <a:r>
              <a:rPr lang="de-DE" dirty="0"/>
              <a:t>	</a:t>
            </a:r>
            <a:r>
              <a:rPr lang="de-DE" dirty="0">
                <a:solidFill>
                  <a:srgbClr val="0070C0"/>
                </a:solidFill>
              </a:rPr>
              <a:t>Starke Empfehlung, Evidenz B</a:t>
            </a:r>
          </a:p>
          <a:p>
            <a:pPr marL="0" indent="0">
              <a:buNone/>
            </a:pPr>
            <a:r>
              <a:rPr lang="de-DE" dirty="0"/>
              <a:t>E33 	sollte zusätzlich zur antiviralen Therapie kalkuliert eine 	antibakterielle Therapie erfolgen. </a:t>
            </a:r>
          </a:p>
          <a:p>
            <a:pPr marL="0" indent="0">
              <a:buNone/>
            </a:pPr>
            <a:r>
              <a:rPr lang="de-DE" dirty="0"/>
              <a:t>	</a:t>
            </a:r>
            <a:r>
              <a:rPr lang="de-DE" dirty="0">
                <a:solidFill>
                  <a:srgbClr val="0070C0"/>
                </a:solidFill>
              </a:rPr>
              <a:t>Moderate Empfehlung, Evidenz C</a:t>
            </a:r>
          </a:p>
        </p:txBody>
      </p:sp>
    </p:spTree>
    <p:extLst>
      <p:ext uri="{BB962C8B-B14F-4D97-AF65-F5344CB8AC3E}">
        <p14:creationId xmlns:p14="http://schemas.microsoft.com/office/powerpoint/2010/main" val="3632489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2E5FDD-A006-43E0-ADFE-FE5A115FBA28}"/>
              </a:ext>
            </a:extLst>
          </p:cNvPr>
          <p:cNvSpPr>
            <a:spLocks noGrp="1"/>
          </p:cNvSpPr>
          <p:nvPr>
            <p:ph type="title"/>
          </p:nvPr>
        </p:nvSpPr>
        <p:spPr/>
        <p:txBody>
          <a:bodyPr/>
          <a:lstStyle/>
          <a:p>
            <a:r>
              <a:rPr lang="de-DE" dirty="0"/>
              <a:t>Influenza-Pandemie</a:t>
            </a:r>
          </a:p>
        </p:txBody>
      </p:sp>
      <p:sp>
        <p:nvSpPr>
          <p:cNvPr id="3" name="Inhaltsplatzhalter 2">
            <a:extLst>
              <a:ext uri="{FF2B5EF4-FFF2-40B4-BE49-F238E27FC236}">
                <a16:creationId xmlns:a16="http://schemas.microsoft.com/office/drawing/2014/main" id="{C8DAA650-CFDC-46A4-8FD4-F8B9233D9763}"/>
              </a:ext>
            </a:extLst>
          </p:cNvPr>
          <p:cNvSpPr>
            <a:spLocks noGrp="1"/>
          </p:cNvSpPr>
          <p:nvPr>
            <p:ph idx="1"/>
          </p:nvPr>
        </p:nvSpPr>
        <p:spPr>
          <a:xfrm>
            <a:off x="609600" y="1841416"/>
            <a:ext cx="10972800" cy="4525963"/>
          </a:xfrm>
        </p:spPr>
        <p:txBody>
          <a:bodyPr/>
          <a:lstStyle/>
          <a:p>
            <a:pPr marL="0" indent="0">
              <a:buNone/>
            </a:pPr>
            <a:r>
              <a:rPr lang="de-DE" sz="3000" dirty="0"/>
              <a:t>E34 	In der Situation einer Influenza-Pandemie oder einer hohen 	Aktivität einer saisonalen Influenza sollte die kalkulierte 	frühzeitige antivirale Therapie insbesondere bei 	hospitalisierten Patienten mit mittelschwerer bzw. schwerer 	Pneumonie zusätzlich zur antibakteriellen Therapie erfolgen. </a:t>
            </a:r>
          </a:p>
          <a:p>
            <a:pPr marL="0" indent="0">
              <a:buNone/>
            </a:pPr>
            <a:r>
              <a:rPr lang="de-DE" sz="3000" dirty="0"/>
              <a:t>	Bleibt der Influenza-PCR-Nachweis negativ, soll die antivirale 	Therapie beendet werden. </a:t>
            </a:r>
          </a:p>
          <a:p>
            <a:pPr marL="0" indent="0">
              <a:buNone/>
            </a:pPr>
            <a:r>
              <a:rPr lang="de-DE" sz="3000" dirty="0"/>
              <a:t>	</a:t>
            </a:r>
            <a:r>
              <a:rPr lang="de-DE" sz="3000" dirty="0">
                <a:solidFill>
                  <a:srgbClr val="0070C0"/>
                </a:solidFill>
              </a:rPr>
              <a:t>Moderate Empfehlung, Evidenz C</a:t>
            </a:r>
          </a:p>
        </p:txBody>
      </p:sp>
    </p:spTree>
    <p:extLst>
      <p:ext uri="{BB962C8B-B14F-4D97-AF65-F5344CB8AC3E}">
        <p14:creationId xmlns:p14="http://schemas.microsoft.com/office/powerpoint/2010/main" val="28206680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A3AAD6-CE1D-4DCE-A340-2C21E4A79FAE}"/>
              </a:ext>
            </a:extLst>
          </p:cNvPr>
          <p:cNvSpPr>
            <a:spLocks noGrp="1"/>
          </p:cNvSpPr>
          <p:nvPr>
            <p:ph type="title"/>
          </p:nvPr>
        </p:nvSpPr>
        <p:spPr/>
        <p:txBody>
          <a:bodyPr/>
          <a:lstStyle/>
          <a:p>
            <a:r>
              <a:rPr lang="de-DE" dirty="0"/>
              <a:t>Multiresistente Erreger </a:t>
            </a:r>
          </a:p>
        </p:txBody>
      </p:sp>
      <p:sp>
        <p:nvSpPr>
          <p:cNvPr id="3" name="Inhaltsplatzhalter 2">
            <a:extLst>
              <a:ext uri="{FF2B5EF4-FFF2-40B4-BE49-F238E27FC236}">
                <a16:creationId xmlns:a16="http://schemas.microsoft.com/office/drawing/2014/main" id="{13C980E9-140C-479D-82BC-F12ED5F0456A}"/>
              </a:ext>
            </a:extLst>
          </p:cNvPr>
          <p:cNvSpPr>
            <a:spLocks noGrp="1"/>
          </p:cNvSpPr>
          <p:nvPr>
            <p:ph idx="1"/>
          </p:nvPr>
        </p:nvSpPr>
        <p:spPr>
          <a:xfrm>
            <a:off x="555458" y="1697037"/>
            <a:ext cx="10972800" cy="4525963"/>
          </a:xfrm>
        </p:spPr>
        <p:txBody>
          <a:bodyPr/>
          <a:lstStyle/>
          <a:p>
            <a:pPr marL="0" indent="0">
              <a:buNone/>
            </a:pPr>
            <a:r>
              <a:rPr lang="de-DE" sz="2800" dirty="0"/>
              <a:t>E35 	Multiresistente Erreger (MRSA, ESBL-bildende Enterobakterien, P. 	aeruginosa) sind bei ambulant erworbener Pneumonie sehr selten. </a:t>
            </a:r>
          </a:p>
          <a:p>
            <a:pPr marL="0" indent="0">
              <a:buNone/>
            </a:pPr>
            <a:r>
              <a:rPr lang="de-DE" sz="2800" dirty="0"/>
              <a:t>	Eine generelle kalkulierte Therapie multiresistenter Erreger wird 	daher nicht empfohlen, ebenso keine antimikrobielle Therapie 	entlang von HCAP-Kriterien oder Scores.</a:t>
            </a:r>
          </a:p>
          <a:p>
            <a:pPr marL="0" indent="0">
              <a:buNone/>
            </a:pPr>
            <a:r>
              <a:rPr lang="de-DE" sz="2800" dirty="0"/>
              <a:t>	Stattdessen soll eine individuelle Risikoabschätzung für das 	Vorliegen multiresistenter Erreger erfolgen. </a:t>
            </a:r>
          </a:p>
          <a:p>
            <a:pPr marL="0" indent="0">
              <a:buNone/>
            </a:pPr>
            <a:r>
              <a:rPr lang="de-DE" sz="2800" dirty="0"/>
              <a:t>	</a:t>
            </a:r>
            <a:r>
              <a:rPr lang="de-DE" sz="2800" dirty="0">
                <a:solidFill>
                  <a:srgbClr val="0070C0"/>
                </a:solidFill>
              </a:rPr>
              <a:t>Starke Empfehlung, Evidenz B</a:t>
            </a:r>
          </a:p>
          <a:p>
            <a:endParaRPr lang="de-DE" dirty="0"/>
          </a:p>
        </p:txBody>
      </p:sp>
      <p:sp>
        <p:nvSpPr>
          <p:cNvPr id="4" name="Textfeld 3">
            <a:extLst>
              <a:ext uri="{FF2B5EF4-FFF2-40B4-BE49-F238E27FC236}">
                <a16:creationId xmlns:a16="http://schemas.microsoft.com/office/drawing/2014/main" id="{CFF09904-039E-4038-A435-01762552F776}"/>
              </a:ext>
            </a:extLst>
          </p:cNvPr>
          <p:cNvSpPr txBox="1"/>
          <p:nvPr/>
        </p:nvSpPr>
        <p:spPr>
          <a:xfrm>
            <a:off x="346175" y="5788922"/>
            <a:ext cx="11391366" cy="738664"/>
          </a:xfrm>
          <a:prstGeom prst="rect">
            <a:avLst/>
          </a:prstGeom>
          <a:noFill/>
        </p:spPr>
        <p:txBody>
          <a:bodyPr wrap="square" rtlCol="0">
            <a:spAutoFit/>
          </a:bodyPr>
          <a:lstStyle/>
          <a:p>
            <a:r>
              <a:rPr lang="de-DE" sz="1400" dirty="0"/>
              <a:t>MRSA:	Methicillin resistenter </a:t>
            </a:r>
            <a:r>
              <a:rPr lang="de-DE" sz="1400" dirty="0" err="1"/>
              <a:t>Staphylococcus</a:t>
            </a:r>
            <a:r>
              <a:rPr lang="de-DE" sz="1400" dirty="0"/>
              <a:t> </a:t>
            </a:r>
            <a:r>
              <a:rPr lang="de-DE" sz="1400" dirty="0" err="1"/>
              <a:t>aureus</a:t>
            </a:r>
            <a:endParaRPr lang="de-DE" sz="1400" dirty="0"/>
          </a:p>
          <a:p>
            <a:r>
              <a:rPr lang="de-DE" sz="1400" dirty="0"/>
              <a:t>ESBL:	Extended </a:t>
            </a:r>
            <a:r>
              <a:rPr lang="de-DE" sz="1400" dirty="0" err="1"/>
              <a:t>Spectrum</a:t>
            </a:r>
            <a:r>
              <a:rPr lang="de-DE" sz="1400" dirty="0"/>
              <a:t>-Beta-</a:t>
            </a:r>
            <a:r>
              <a:rPr lang="de-DE" sz="1400" dirty="0" err="1"/>
              <a:t>Lactamase</a:t>
            </a:r>
            <a:r>
              <a:rPr lang="de-DE" sz="1400" dirty="0"/>
              <a:t>. Eiweiß, das multiresistente Darmbakterien produzieren und mehrere wichtige Antibiotika zerstört</a:t>
            </a:r>
          </a:p>
          <a:p>
            <a:r>
              <a:rPr lang="de-DE" sz="1400" dirty="0"/>
              <a:t>HCAP:	</a:t>
            </a:r>
            <a:r>
              <a:rPr lang="en-US" sz="1400" dirty="0"/>
              <a:t>health care associated pneumonia</a:t>
            </a:r>
            <a:endParaRPr lang="de-DE" sz="1400" dirty="0"/>
          </a:p>
        </p:txBody>
      </p:sp>
    </p:spTree>
    <p:extLst>
      <p:ext uri="{BB962C8B-B14F-4D97-AF65-F5344CB8AC3E}">
        <p14:creationId xmlns:p14="http://schemas.microsoft.com/office/powerpoint/2010/main" val="6982796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A5DDEC-910B-4464-BEBB-913FC3372037}"/>
              </a:ext>
            </a:extLst>
          </p:cNvPr>
          <p:cNvSpPr>
            <a:spLocks noGrp="1"/>
          </p:cNvSpPr>
          <p:nvPr>
            <p:ph type="title"/>
          </p:nvPr>
        </p:nvSpPr>
        <p:spPr/>
        <p:txBody>
          <a:bodyPr/>
          <a:lstStyle/>
          <a:p>
            <a:r>
              <a:rPr lang="de-DE" dirty="0"/>
              <a:t>Risikoabschätzung</a:t>
            </a:r>
          </a:p>
        </p:txBody>
      </p:sp>
      <p:sp>
        <p:nvSpPr>
          <p:cNvPr id="3" name="Inhaltsplatzhalter 2">
            <a:extLst>
              <a:ext uri="{FF2B5EF4-FFF2-40B4-BE49-F238E27FC236}">
                <a16:creationId xmlns:a16="http://schemas.microsoft.com/office/drawing/2014/main" id="{ABFA5E0C-885F-4C4E-AC89-05FCA05501F2}"/>
              </a:ext>
            </a:extLst>
          </p:cNvPr>
          <p:cNvSpPr>
            <a:spLocks noGrp="1"/>
          </p:cNvSpPr>
          <p:nvPr>
            <p:ph idx="1"/>
          </p:nvPr>
        </p:nvSpPr>
        <p:spPr>
          <a:xfrm>
            <a:off x="609600" y="1757556"/>
            <a:ext cx="10972800" cy="4525963"/>
          </a:xfrm>
        </p:spPr>
        <p:txBody>
          <a:bodyPr/>
          <a:lstStyle/>
          <a:p>
            <a:pPr marL="0" indent="0">
              <a:buNone/>
            </a:pPr>
            <a:r>
              <a:rPr lang="de-DE" sz="2800" dirty="0"/>
              <a:t>E36	Die Abschätzung des individuellen Risikos für das Vorliegen 	multiresistenter Erreger sollte </a:t>
            </a:r>
          </a:p>
          <a:p>
            <a:pPr marL="1254125" indent="-354013"/>
            <a:r>
              <a:rPr lang="de-DE" sz="2800" dirty="0"/>
              <a:t>qualitativ (welche Risikofaktoren liegen vor) und </a:t>
            </a:r>
          </a:p>
          <a:p>
            <a:pPr marL="1254125" indent="-354013"/>
            <a:r>
              <a:rPr lang="de-DE" sz="2800" dirty="0"/>
              <a:t>quantitativ (wie viele Risikofaktoren liegen vor und wie schwerwiegend sind diese) </a:t>
            </a:r>
          </a:p>
          <a:p>
            <a:pPr marL="0" indent="0">
              <a:buNone/>
            </a:pPr>
            <a:r>
              <a:rPr lang="de-DE" sz="2800" dirty="0"/>
              <a:t>	erfolgen. </a:t>
            </a:r>
          </a:p>
          <a:p>
            <a:pPr marL="0" indent="0">
              <a:buNone/>
            </a:pPr>
            <a:r>
              <a:rPr lang="de-DE" sz="2800" dirty="0"/>
              <a:t>	Die Auswahl der Therapie folgt dem kalkuliert zu behandelnden 	Erreger. </a:t>
            </a:r>
          </a:p>
          <a:p>
            <a:pPr marL="0" indent="0">
              <a:buNone/>
            </a:pPr>
            <a:r>
              <a:rPr lang="de-DE" sz="2800" dirty="0"/>
              <a:t>	</a:t>
            </a:r>
            <a:r>
              <a:rPr lang="de-DE" sz="2800" dirty="0">
                <a:solidFill>
                  <a:srgbClr val="0070C0"/>
                </a:solidFill>
              </a:rPr>
              <a:t>Moderate Empfehlung, Evidenz C</a:t>
            </a:r>
          </a:p>
        </p:txBody>
      </p:sp>
    </p:spTree>
    <p:extLst>
      <p:ext uri="{BB962C8B-B14F-4D97-AF65-F5344CB8AC3E}">
        <p14:creationId xmlns:p14="http://schemas.microsoft.com/office/powerpoint/2010/main" val="3570812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0B6AD3-FADA-43C1-9197-961216A6035A}"/>
              </a:ext>
            </a:extLst>
          </p:cNvPr>
          <p:cNvSpPr>
            <a:spLocks noGrp="1"/>
          </p:cNvSpPr>
          <p:nvPr>
            <p:ph type="title"/>
          </p:nvPr>
        </p:nvSpPr>
        <p:spPr/>
        <p:txBody>
          <a:bodyPr/>
          <a:lstStyle/>
          <a:p>
            <a:r>
              <a:rPr lang="de-DE" dirty="0"/>
              <a:t>Subgruppen</a:t>
            </a:r>
          </a:p>
        </p:txBody>
      </p:sp>
      <p:sp>
        <p:nvSpPr>
          <p:cNvPr id="3" name="Inhaltsplatzhalter 2">
            <a:extLst>
              <a:ext uri="{FF2B5EF4-FFF2-40B4-BE49-F238E27FC236}">
                <a16:creationId xmlns:a16="http://schemas.microsoft.com/office/drawing/2014/main" id="{6A0882B4-FBDD-497B-8E6B-671B690A82EE}"/>
              </a:ext>
            </a:extLst>
          </p:cNvPr>
          <p:cNvSpPr>
            <a:spLocks noGrp="1"/>
          </p:cNvSpPr>
          <p:nvPr>
            <p:ph idx="1"/>
          </p:nvPr>
        </p:nvSpPr>
        <p:spPr>
          <a:xfrm>
            <a:off x="543426" y="1697037"/>
            <a:ext cx="10972800" cy="4525963"/>
          </a:xfrm>
        </p:spPr>
        <p:txBody>
          <a:bodyPr/>
          <a:lstStyle/>
          <a:p>
            <a:pPr>
              <a:spcBef>
                <a:spcPts val="0"/>
              </a:spcBef>
            </a:pPr>
            <a:r>
              <a:rPr lang="de-DE" sz="2800" dirty="0"/>
              <a:t>im Senioren- bzw. Pflegeheim erworbene Pneumonie </a:t>
            </a:r>
            <a:br>
              <a:rPr lang="de-DE" sz="2800" dirty="0"/>
            </a:br>
            <a:r>
              <a:rPr lang="de-DE" sz="2800" dirty="0"/>
              <a:t>(Nursing-home-</a:t>
            </a:r>
            <a:r>
              <a:rPr lang="de-DE" sz="2800" dirty="0" err="1"/>
              <a:t>acquired</a:t>
            </a:r>
            <a:r>
              <a:rPr lang="de-DE" sz="2800" dirty="0"/>
              <a:t> </a:t>
            </a:r>
            <a:r>
              <a:rPr lang="de-DE" sz="2800" dirty="0" err="1"/>
              <a:t>pneumonia</a:t>
            </a:r>
            <a:r>
              <a:rPr lang="de-DE" sz="2800" dirty="0"/>
              <a:t>, </a:t>
            </a:r>
            <a:r>
              <a:rPr lang="de-DE" sz="2800" b="1" dirty="0"/>
              <a:t>NHAP</a:t>
            </a:r>
            <a:r>
              <a:rPr lang="de-DE" sz="2800" dirty="0"/>
              <a:t>)</a:t>
            </a:r>
          </a:p>
          <a:p>
            <a:pPr>
              <a:spcBef>
                <a:spcPts val="0"/>
              </a:spcBef>
            </a:pPr>
            <a:r>
              <a:rPr lang="de-DE" sz="2800" dirty="0"/>
              <a:t>ambulant erworbene Pneumonie mit erhöhtem Risiko für nosokomiale bzw. multiresistente Erreger</a:t>
            </a:r>
          </a:p>
          <a:p>
            <a:pPr>
              <a:spcBef>
                <a:spcPts val="0"/>
              </a:spcBef>
            </a:pPr>
            <a:r>
              <a:rPr lang="de-DE" sz="2800" dirty="0"/>
              <a:t>ambulant erworbene Pneumonie des jüngeren Patienten</a:t>
            </a:r>
          </a:p>
          <a:p>
            <a:pPr marL="0" indent="0">
              <a:spcBef>
                <a:spcPts val="0"/>
              </a:spcBef>
              <a:buNone/>
            </a:pPr>
            <a:endParaRPr lang="de-DE" sz="2800" b="1" dirty="0"/>
          </a:p>
          <a:p>
            <a:pPr marL="0" indent="0">
              <a:spcBef>
                <a:spcPts val="0"/>
              </a:spcBef>
              <a:buNone/>
            </a:pPr>
            <a:r>
              <a:rPr lang="de-DE" sz="2800" b="1" dirty="0"/>
              <a:t>Sonderfälle</a:t>
            </a:r>
          </a:p>
          <a:p>
            <a:pPr>
              <a:spcBef>
                <a:spcPts val="0"/>
              </a:spcBef>
            </a:pPr>
            <a:r>
              <a:rPr lang="de-DE" sz="2800" dirty="0"/>
              <a:t>Pneumonien im Zusammenhang mit Fernreisen</a:t>
            </a:r>
          </a:p>
          <a:p>
            <a:pPr>
              <a:spcBef>
                <a:spcPts val="0"/>
              </a:spcBef>
            </a:pPr>
            <a:r>
              <a:rPr lang="de-DE" sz="2800" dirty="0"/>
              <a:t>Pneumonien im Rahmen von Epidemien</a:t>
            </a:r>
          </a:p>
          <a:p>
            <a:pPr marL="0" indent="0">
              <a:buNone/>
            </a:pPr>
            <a:endParaRPr lang="de-DE" dirty="0"/>
          </a:p>
        </p:txBody>
      </p:sp>
    </p:spTree>
    <p:extLst>
      <p:ext uri="{BB962C8B-B14F-4D97-AF65-F5344CB8AC3E}">
        <p14:creationId xmlns:p14="http://schemas.microsoft.com/office/powerpoint/2010/main" val="67900187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AD0F12-50E5-4203-8960-3FFB88C8BC3A}"/>
              </a:ext>
            </a:extLst>
          </p:cNvPr>
          <p:cNvSpPr>
            <a:spLocks noGrp="1"/>
          </p:cNvSpPr>
          <p:nvPr>
            <p:ph type="title"/>
          </p:nvPr>
        </p:nvSpPr>
        <p:spPr/>
        <p:txBody>
          <a:bodyPr/>
          <a:lstStyle/>
          <a:p>
            <a:r>
              <a:rPr lang="de-DE" dirty="0"/>
              <a:t>P. aeruginosa</a:t>
            </a:r>
          </a:p>
        </p:txBody>
      </p:sp>
      <p:sp>
        <p:nvSpPr>
          <p:cNvPr id="3" name="Inhaltsplatzhalter 2">
            <a:extLst>
              <a:ext uri="{FF2B5EF4-FFF2-40B4-BE49-F238E27FC236}">
                <a16:creationId xmlns:a16="http://schemas.microsoft.com/office/drawing/2014/main" id="{58562EEF-3558-4EE0-ADFC-0A731BC1AA46}"/>
              </a:ext>
            </a:extLst>
          </p:cNvPr>
          <p:cNvSpPr>
            <a:spLocks noGrp="1"/>
          </p:cNvSpPr>
          <p:nvPr>
            <p:ph idx="1"/>
          </p:nvPr>
        </p:nvSpPr>
        <p:spPr/>
        <p:txBody>
          <a:bodyPr/>
          <a:lstStyle/>
          <a:p>
            <a:pPr marL="0" indent="0">
              <a:buNone/>
            </a:pPr>
            <a:r>
              <a:rPr lang="de-DE" dirty="0"/>
              <a:t>E37 	Bei Patienten mit individuellen Risikofaktoren für P. 	aeruginosa sollen eine </a:t>
            </a:r>
            <a:r>
              <a:rPr lang="de-DE" dirty="0" err="1"/>
              <a:t>pseudomonas</a:t>
            </a:r>
            <a:r>
              <a:rPr lang="de-DE" dirty="0"/>
              <a:t>-wirksame Therapie 	entsprechend Schweregrad erfolgen. </a:t>
            </a:r>
          </a:p>
          <a:p>
            <a:pPr marL="0" indent="0">
              <a:buNone/>
            </a:pPr>
            <a:r>
              <a:rPr lang="de-DE" dirty="0"/>
              <a:t>	</a:t>
            </a:r>
            <a:r>
              <a:rPr lang="de-DE" dirty="0">
                <a:solidFill>
                  <a:srgbClr val="0070C0"/>
                </a:solidFill>
              </a:rPr>
              <a:t>Starke Empfehlung, Evidenz B</a:t>
            </a:r>
          </a:p>
          <a:p>
            <a:endParaRPr lang="de-DE" dirty="0"/>
          </a:p>
        </p:txBody>
      </p:sp>
    </p:spTree>
    <p:extLst>
      <p:ext uri="{BB962C8B-B14F-4D97-AF65-F5344CB8AC3E}">
        <p14:creationId xmlns:p14="http://schemas.microsoft.com/office/powerpoint/2010/main" val="17052239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39367A-618B-49EF-8E70-63780AB22382}"/>
              </a:ext>
            </a:extLst>
          </p:cNvPr>
          <p:cNvSpPr>
            <a:spLocks noGrp="1"/>
          </p:cNvSpPr>
          <p:nvPr>
            <p:ph type="title"/>
          </p:nvPr>
        </p:nvSpPr>
        <p:spPr/>
        <p:txBody>
          <a:bodyPr/>
          <a:lstStyle/>
          <a:p>
            <a:r>
              <a:rPr lang="de-DE" dirty="0"/>
              <a:t>Typen der Allergie </a:t>
            </a:r>
          </a:p>
        </p:txBody>
      </p:sp>
      <p:sp>
        <p:nvSpPr>
          <p:cNvPr id="3" name="Inhaltsplatzhalter 2">
            <a:extLst>
              <a:ext uri="{FF2B5EF4-FFF2-40B4-BE49-F238E27FC236}">
                <a16:creationId xmlns:a16="http://schemas.microsoft.com/office/drawing/2014/main" id="{38545439-B2FD-4532-8B27-DF941FF049CA}"/>
              </a:ext>
            </a:extLst>
          </p:cNvPr>
          <p:cNvSpPr>
            <a:spLocks noGrp="1"/>
          </p:cNvSpPr>
          <p:nvPr>
            <p:ph idx="1"/>
          </p:nvPr>
        </p:nvSpPr>
        <p:spPr>
          <a:xfrm>
            <a:off x="609600" y="1821427"/>
            <a:ext cx="10972800" cy="4734938"/>
          </a:xfrm>
        </p:spPr>
        <p:txBody>
          <a:bodyPr/>
          <a:lstStyle/>
          <a:p>
            <a:pPr marL="0" indent="0" defTabSz="1341438">
              <a:buNone/>
            </a:pPr>
            <a:r>
              <a:rPr lang="de-DE" sz="2400" dirty="0"/>
              <a:t>Typ I 	Soforttyp, Reaktion binnen &lt; 1-6 h nach Exposition</a:t>
            </a:r>
          </a:p>
          <a:p>
            <a:pPr marL="0" indent="0" defTabSz="1341438">
              <a:buNone/>
            </a:pPr>
            <a:r>
              <a:rPr lang="de-DE" sz="2400" dirty="0"/>
              <a:t>	IgE vermittelt </a:t>
            </a:r>
          </a:p>
          <a:p>
            <a:pPr marL="0" indent="0" defTabSz="1341438">
              <a:buNone/>
            </a:pPr>
            <a:r>
              <a:rPr lang="de-DE" sz="2400" dirty="0"/>
              <a:t>	klinisch: Urtikaria oder Anaphylaxie</a:t>
            </a:r>
          </a:p>
          <a:p>
            <a:pPr marL="0" indent="0" defTabSz="1341438">
              <a:buNone/>
            </a:pPr>
            <a:r>
              <a:rPr lang="de-DE" sz="2400" dirty="0"/>
              <a:t>Typ II 	zytotoxischer Typ</a:t>
            </a:r>
          </a:p>
          <a:p>
            <a:pPr marL="0" indent="0" defTabSz="1341438">
              <a:buNone/>
            </a:pPr>
            <a:r>
              <a:rPr lang="de-DE" sz="2400" dirty="0"/>
              <a:t>	klinisch: </a:t>
            </a:r>
            <a:r>
              <a:rPr lang="de-DE" sz="2400" dirty="0" err="1"/>
              <a:t>Zytopenien</a:t>
            </a:r>
            <a:endParaRPr lang="de-DE" sz="2400" dirty="0"/>
          </a:p>
          <a:p>
            <a:pPr marL="0" indent="0" defTabSz="1341438">
              <a:buNone/>
            </a:pPr>
            <a:r>
              <a:rPr lang="de-DE" sz="2400" dirty="0"/>
              <a:t>Typ III	Immunkomplextyp</a:t>
            </a:r>
          </a:p>
          <a:p>
            <a:pPr marL="0" indent="0" defTabSz="1341438">
              <a:buNone/>
            </a:pPr>
            <a:r>
              <a:rPr lang="de-DE" sz="2400" dirty="0"/>
              <a:t>	klinisch: Serumkrankheit oder Vasculitis </a:t>
            </a:r>
            <a:r>
              <a:rPr lang="de-DE" sz="2400" dirty="0" err="1"/>
              <a:t>allergica</a:t>
            </a:r>
            <a:endParaRPr lang="de-DE" sz="2400" dirty="0"/>
          </a:p>
          <a:p>
            <a:pPr marL="0" indent="0" defTabSz="1341438">
              <a:buNone/>
            </a:pPr>
            <a:r>
              <a:rPr lang="de-DE" sz="2400" dirty="0"/>
              <a:t>Typ IV	verzögerter Typ, Reaktion binnen 4-14 Tagen</a:t>
            </a:r>
          </a:p>
          <a:p>
            <a:pPr marL="0" indent="0" defTabSz="1341438">
              <a:buNone/>
            </a:pPr>
            <a:r>
              <a:rPr lang="de-DE" sz="2400" dirty="0"/>
              <a:t>	T-Zell-vermittelt</a:t>
            </a:r>
          </a:p>
          <a:p>
            <a:pPr marL="0" indent="0" defTabSz="1341438">
              <a:buNone/>
            </a:pPr>
            <a:r>
              <a:rPr lang="de-DE" sz="2400" dirty="0"/>
              <a:t>	klinisch: Exanthem</a:t>
            </a:r>
          </a:p>
        </p:txBody>
      </p:sp>
    </p:spTree>
    <p:extLst>
      <p:ext uri="{BB962C8B-B14F-4D97-AF65-F5344CB8AC3E}">
        <p14:creationId xmlns:p14="http://schemas.microsoft.com/office/powerpoint/2010/main" val="13108163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7F35CD-3420-4493-812F-CB786D3B304E}"/>
              </a:ext>
            </a:extLst>
          </p:cNvPr>
          <p:cNvSpPr>
            <a:spLocks noGrp="1"/>
          </p:cNvSpPr>
          <p:nvPr>
            <p:ph type="title"/>
          </p:nvPr>
        </p:nvSpPr>
        <p:spPr/>
        <p:txBody>
          <a:bodyPr/>
          <a:lstStyle/>
          <a:p>
            <a:r>
              <a:rPr lang="de-DE" dirty="0"/>
              <a:t>Penicillin-Allergie</a:t>
            </a:r>
          </a:p>
        </p:txBody>
      </p:sp>
      <p:sp>
        <p:nvSpPr>
          <p:cNvPr id="3" name="Inhaltsplatzhalter 2">
            <a:extLst>
              <a:ext uri="{FF2B5EF4-FFF2-40B4-BE49-F238E27FC236}">
                <a16:creationId xmlns:a16="http://schemas.microsoft.com/office/drawing/2014/main" id="{8B90908F-5CDD-4FE6-82D0-453DC285A4FB}"/>
              </a:ext>
            </a:extLst>
          </p:cNvPr>
          <p:cNvSpPr>
            <a:spLocks noGrp="1"/>
          </p:cNvSpPr>
          <p:nvPr>
            <p:ph idx="1"/>
          </p:nvPr>
        </p:nvSpPr>
        <p:spPr>
          <a:xfrm>
            <a:off x="609600" y="1868169"/>
            <a:ext cx="10972800" cy="4525963"/>
          </a:xfrm>
        </p:spPr>
        <p:txBody>
          <a:bodyPr/>
          <a:lstStyle/>
          <a:p>
            <a:pPr marL="0" indent="0">
              <a:buNone/>
            </a:pPr>
            <a:r>
              <a:rPr lang="de-DE" sz="3200" dirty="0"/>
              <a:t>In folgenden Konstellationen ist unter stationärer Überwachung die Anwendung von ß-Laktamen möglich:</a:t>
            </a:r>
          </a:p>
          <a:p>
            <a:pPr marL="803275" indent="-803275"/>
            <a:r>
              <a:rPr lang="de-DE" sz="3200" dirty="0"/>
              <a:t>nicht schwere Typ IV-Reaktionen (nicht-kreuzreaktive Cephalosporine oder Carbapeneme)</a:t>
            </a:r>
          </a:p>
          <a:p>
            <a:pPr marL="803275" indent="-803275"/>
            <a:r>
              <a:rPr lang="de-DE" sz="3200" dirty="0"/>
              <a:t>nicht schwere Typ I-Reaktionen (Carbapeneme, ggf. in schrittweiser Dosierung).</a:t>
            </a:r>
          </a:p>
          <a:p>
            <a:pPr marL="0" indent="0">
              <a:buNone/>
            </a:pPr>
            <a:r>
              <a:rPr lang="de-DE" sz="3200" dirty="0">
                <a:solidFill>
                  <a:srgbClr val="0070C0"/>
                </a:solidFill>
              </a:rPr>
              <a:t>Bei schweren Reaktionen (Früh- oder Spätreaktionen sowie Typ-III-Reaktionen) bleiben alle ß-Laktame kontraindiziert.</a:t>
            </a:r>
          </a:p>
          <a:p>
            <a:endParaRPr lang="de-DE" dirty="0"/>
          </a:p>
        </p:txBody>
      </p:sp>
    </p:spTree>
    <p:extLst>
      <p:ext uri="{BB962C8B-B14F-4D97-AF65-F5344CB8AC3E}">
        <p14:creationId xmlns:p14="http://schemas.microsoft.com/office/powerpoint/2010/main" val="321723589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49DB5D-9001-49CD-A8EE-AA79EB8D5434}"/>
              </a:ext>
            </a:extLst>
          </p:cNvPr>
          <p:cNvSpPr>
            <a:spLocks noGrp="1"/>
          </p:cNvSpPr>
          <p:nvPr>
            <p:ph type="title"/>
          </p:nvPr>
        </p:nvSpPr>
        <p:spPr/>
        <p:txBody>
          <a:bodyPr>
            <a:normAutofit fontScale="90000"/>
          </a:bodyPr>
          <a:lstStyle/>
          <a:p>
            <a:r>
              <a:rPr lang="de-DE" dirty="0"/>
              <a:t>Risikofaktoren für definierte Erreger in Abhängigkeit von der Komorbidität</a:t>
            </a:r>
          </a:p>
        </p:txBody>
      </p:sp>
      <p:graphicFrame>
        <p:nvGraphicFramePr>
          <p:cNvPr id="4" name="Tabelle 5">
            <a:extLst>
              <a:ext uri="{FF2B5EF4-FFF2-40B4-BE49-F238E27FC236}">
                <a16:creationId xmlns:a16="http://schemas.microsoft.com/office/drawing/2014/main" id="{BF7D9F7D-9E88-469F-8DD9-B45C7E7BAD2B}"/>
              </a:ext>
            </a:extLst>
          </p:cNvPr>
          <p:cNvGraphicFramePr>
            <a:graphicFrameLocks noGrp="1"/>
          </p:cNvGraphicFramePr>
          <p:nvPr>
            <p:extLst>
              <p:ext uri="{D42A27DB-BD31-4B8C-83A1-F6EECF244321}">
                <p14:modId xmlns:p14="http://schemas.microsoft.com/office/powerpoint/2010/main" val="4202646479"/>
              </p:ext>
            </p:extLst>
          </p:nvPr>
        </p:nvGraphicFramePr>
        <p:xfrm>
          <a:off x="0" y="1615154"/>
          <a:ext cx="12192000" cy="5242846"/>
        </p:xfrm>
        <a:graphic>
          <a:graphicData uri="http://schemas.openxmlformats.org/drawingml/2006/table">
            <a:tbl>
              <a:tblPr firstRow="1" bandRow="1">
                <a:tableStyleId>{5C22544A-7EE6-4342-B048-85BDC9FD1C3A}</a:tableStyleId>
              </a:tblPr>
              <a:tblGrid>
                <a:gridCol w="4390785">
                  <a:extLst>
                    <a:ext uri="{9D8B030D-6E8A-4147-A177-3AD203B41FA5}">
                      <a16:colId xmlns:a16="http://schemas.microsoft.com/office/drawing/2014/main" val="930842342"/>
                    </a:ext>
                  </a:extLst>
                </a:gridCol>
                <a:gridCol w="7801215">
                  <a:extLst>
                    <a:ext uri="{9D8B030D-6E8A-4147-A177-3AD203B41FA5}">
                      <a16:colId xmlns:a16="http://schemas.microsoft.com/office/drawing/2014/main" val="4064928689"/>
                    </a:ext>
                  </a:extLst>
                </a:gridCol>
              </a:tblGrid>
              <a:tr h="711615">
                <a:tc>
                  <a:txBody>
                    <a:bodyPr/>
                    <a:lstStyle/>
                    <a:p>
                      <a:r>
                        <a:rPr lang="de-DE" sz="2200" dirty="0"/>
                        <a:t>Komorbidität</a:t>
                      </a:r>
                    </a:p>
                  </a:txBody>
                  <a:tcPr/>
                </a:tc>
                <a:tc>
                  <a:txBody>
                    <a:bodyPr/>
                    <a:lstStyle/>
                    <a:p>
                      <a:r>
                        <a:rPr lang="de-DE" sz="2200" dirty="0"/>
                        <a:t>Erreger</a:t>
                      </a:r>
                    </a:p>
                  </a:txBody>
                  <a:tcPr/>
                </a:tc>
                <a:extLst>
                  <a:ext uri="{0D108BD9-81ED-4DB2-BD59-A6C34878D82A}">
                    <a16:rowId xmlns:a16="http://schemas.microsoft.com/office/drawing/2014/main" val="1196489568"/>
                  </a:ext>
                </a:extLst>
              </a:tr>
              <a:tr h="6805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200" b="0" i="0" u="none" strike="noStrike" kern="1200" baseline="0" dirty="0">
                          <a:solidFill>
                            <a:schemeClr val="dk1"/>
                          </a:solidFill>
                          <a:latin typeface="+mn-lt"/>
                          <a:ea typeface="+mn-ea"/>
                          <a:cs typeface="+mn-cs"/>
                        </a:rPr>
                        <a:t>chronische Herzinsuffizienz </a:t>
                      </a:r>
                      <a:endParaRPr lang="de-DE" sz="2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200" b="0" i="0" u="none" strike="noStrike" kern="1200" baseline="0" dirty="0" err="1">
                          <a:solidFill>
                            <a:schemeClr val="dk1"/>
                          </a:solidFill>
                          <a:latin typeface="+mn-lt"/>
                          <a:ea typeface="+mn-ea"/>
                          <a:cs typeface="+mn-cs"/>
                        </a:rPr>
                        <a:t>Enterobakterien</a:t>
                      </a:r>
                      <a:r>
                        <a:rPr lang="it-IT" sz="2200" b="0" i="0" u="none" strike="noStrike" kern="1200" baseline="0" dirty="0">
                          <a:solidFill>
                            <a:schemeClr val="dk1"/>
                          </a:solidFill>
                          <a:latin typeface="+mn-lt"/>
                          <a:ea typeface="+mn-ea"/>
                          <a:cs typeface="+mn-cs"/>
                        </a:rPr>
                        <a:t> (z. B. Klebsiella </a:t>
                      </a:r>
                      <a:r>
                        <a:rPr lang="it-IT" sz="2200" b="0" i="0" u="none" strike="noStrike" kern="1200" baseline="0" dirty="0" err="1">
                          <a:solidFill>
                            <a:schemeClr val="dk1"/>
                          </a:solidFill>
                          <a:latin typeface="+mn-lt"/>
                          <a:ea typeface="+mn-ea"/>
                          <a:cs typeface="+mn-cs"/>
                        </a:rPr>
                        <a:t>pneumoniae</a:t>
                      </a:r>
                      <a:r>
                        <a:rPr lang="it-IT" sz="2200" b="0" i="0" u="none" strike="noStrike" kern="1200" baseline="0" dirty="0">
                          <a:solidFill>
                            <a:schemeClr val="dk1"/>
                          </a:solidFill>
                          <a:latin typeface="+mn-lt"/>
                          <a:ea typeface="+mn-ea"/>
                          <a:cs typeface="+mn-cs"/>
                        </a:rPr>
                        <a:t>, Escherichia coli) </a:t>
                      </a:r>
                      <a:endParaRPr lang="de-DE" sz="2200" dirty="0"/>
                    </a:p>
                  </a:txBody>
                  <a:tcPr/>
                </a:tc>
                <a:extLst>
                  <a:ext uri="{0D108BD9-81ED-4DB2-BD59-A6C34878D82A}">
                    <a16:rowId xmlns:a16="http://schemas.microsoft.com/office/drawing/2014/main" val="3879971566"/>
                  </a:ext>
                </a:extLst>
              </a:tr>
              <a:tr h="1251658">
                <a:tc>
                  <a:txBody>
                    <a:bodyPr/>
                    <a:lstStyle/>
                    <a:p>
                      <a:r>
                        <a:rPr lang="de-DE" sz="2200" b="0" i="0" u="none" strike="noStrike" kern="1200" baseline="0" dirty="0">
                          <a:solidFill>
                            <a:schemeClr val="dk1"/>
                          </a:solidFill>
                          <a:latin typeface="+mn-lt"/>
                          <a:ea typeface="+mn-ea"/>
                          <a:cs typeface="+mn-cs"/>
                        </a:rPr>
                        <a:t>ZNS-Erkrankungen </a:t>
                      </a:r>
                    </a:p>
                    <a:p>
                      <a:r>
                        <a:rPr lang="de-DE" sz="2200" b="0" i="0" u="none" strike="noStrike" kern="1200" baseline="0" dirty="0">
                          <a:solidFill>
                            <a:schemeClr val="dk1"/>
                          </a:solidFill>
                          <a:latin typeface="+mn-lt"/>
                          <a:ea typeface="+mn-ea"/>
                          <a:cs typeface="+mn-cs"/>
                        </a:rPr>
                        <a:t>(mit Schluckstörungen) 	</a:t>
                      </a:r>
                    </a:p>
                    <a:p>
                      <a:endParaRPr lang="de-DE" sz="2200" dirty="0"/>
                    </a:p>
                  </a:txBody>
                  <a:tcPr/>
                </a:tc>
                <a:tc>
                  <a:txBody>
                    <a:bodyPr/>
                    <a:lstStyle/>
                    <a:p>
                      <a:pPr marL="342900" indent="-342900">
                        <a:buFont typeface="Arial" panose="020B0604020202020204" pitchFamily="34" charset="0"/>
                        <a:buChar char="•"/>
                      </a:pPr>
                      <a:r>
                        <a:rPr lang="de-DE" sz="2200" b="0" i="0" u="none" strike="noStrike" kern="1200" baseline="0" dirty="0">
                          <a:solidFill>
                            <a:schemeClr val="dk1"/>
                          </a:solidFill>
                          <a:latin typeface="+mn-lt"/>
                          <a:ea typeface="+mn-ea"/>
                          <a:cs typeface="+mn-cs"/>
                        </a:rPr>
                        <a:t>S. </a:t>
                      </a:r>
                      <a:r>
                        <a:rPr lang="de-DE" sz="2200" b="0" i="0" u="none" strike="noStrike" kern="1200" baseline="0" dirty="0" err="1">
                          <a:solidFill>
                            <a:schemeClr val="dk1"/>
                          </a:solidFill>
                          <a:latin typeface="+mn-lt"/>
                          <a:ea typeface="+mn-ea"/>
                          <a:cs typeface="+mn-cs"/>
                        </a:rPr>
                        <a:t>aureus</a:t>
                      </a:r>
                      <a:r>
                        <a:rPr lang="de-DE" sz="2200" b="0" i="0" u="none" strike="noStrike" kern="1200" baseline="0" dirty="0">
                          <a:solidFill>
                            <a:schemeClr val="dk1"/>
                          </a:solidFill>
                          <a:latin typeface="+mn-lt"/>
                          <a:ea typeface="+mn-ea"/>
                          <a:cs typeface="+mn-cs"/>
                        </a:rPr>
                        <a:t> (MSSA) </a:t>
                      </a:r>
                    </a:p>
                    <a:p>
                      <a:pPr marL="342900" indent="-342900">
                        <a:buFont typeface="Arial" panose="020B0604020202020204" pitchFamily="34" charset="0"/>
                        <a:buChar char="•"/>
                      </a:pPr>
                      <a:r>
                        <a:rPr lang="it-IT" sz="2200" b="0" i="0" u="none" strike="noStrike" kern="1200" baseline="0" dirty="0" err="1">
                          <a:solidFill>
                            <a:schemeClr val="dk1"/>
                          </a:solidFill>
                          <a:latin typeface="+mn-lt"/>
                          <a:ea typeface="+mn-ea"/>
                          <a:cs typeface="+mn-cs"/>
                        </a:rPr>
                        <a:t>Enterobakterien</a:t>
                      </a:r>
                      <a:r>
                        <a:rPr lang="it-IT" sz="2200" b="0" i="0" u="none" strike="noStrike" kern="1200" baseline="0" dirty="0">
                          <a:solidFill>
                            <a:schemeClr val="dk1"/>
                          </a:solidFill>
                          <a:latin typeface="+mn-lt"/>
                          <a:ea typeface="+mn-ea"/>
                          <a:cs typeface="+mn-cs"/>
                        </a:rPr>
                        <a:t> (z. B. Klebsiella </a:t>
                      </a:r>
                      <a:r>
                        <a:rPr lang="it-IT" sz="2200" b="0" i="0" u="none" strike="noStrike" kern="1200" baseline="0" dirty="0" err="1">
                          <a:solidFill>
                            <a:schemeClr val="dk1"/>
                          </a:solidFill>
                          <a:latin typeface="+mn-lt"/>
                          <a:ea typeface="+mn-ea"/>
                          <a:cs typeface="+mn-cs"/>
                        </a:rPr>
                        <a:t>pneumoniae</a:t>
                      </a:r>
                      <a:r>
                        <a:rPr lang="it-IT" sz="2200" b="0" i="0" u="none" strike="noStrike" kern="1200" baseline="0" dirty="0">
                          <a:solidFill>
                            <a:schemeClr val="dk1"/>
                          </a:solidFill>
                          <a:latin typeface="+mn-lt"/>
                          <a:ea typeface="+mn-ea"/>
                          <a:cs typeface="+mn-cs"/>
                        </a:rPr>
                        <a:t>, Escherichia coli) </a:t>
                      </a:r>
                    </a:p>
                    <a:p>
                      <a:pPr marL="342900" indent="-342900">
                        <a:buFont typeface="Arial" panose="020B0604020202020204" pitchFamily="34" charset="0"/>
                        <a:buChar char="•"/>
                      </a:pPr>
                      <a:r>
                        <a:rPr lang="de-DE" sz="2200" b="0" i="0" u="none" strike="noStrike" kern="1200" baseline="0" dirty="0">
                          <a:solidFill>
                            <a:schemeClr val="dk1"/>
                          </a:solidFill>
                          <a:latin typeface="+mn-lt"/>
                          <a:ea typeface="+mn-ea"/>
                          <a:cs typeface="+mn-cs"/>
                        </a:rPr>
                        <a:t>Anaerobier </a:t>
                      </a:r>
                      <a:endParaRPr lang="de-DE" sz="2200" dirty="0"/>
                    </a:p>
                  </a:txBody>
                  <a:tcPr/>
                </a:tc>
                <a:extLst>
                  <a:ext uri="{0D108BD9-81ED-4DB2-BD59-A6C34878D82A}">
                    <a16:rowId xmlns:a16="http://schemas.microsoft.com/office/drawing/2014/main" val="3100530966"/>
                  </a:ext>
                </a:extLst>
              </a:tr>
              <a:tr h="12516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200" b="0" i="0" u="none" strike="noStrike" kern="1200" baseline="0" dirty="0">
                          <a:solidFill>
                            <a:schemeClr val="dk1"/>
                          </a:solidFill>
                          <a:latin typeface="+mn-lt"/>
                          <a:ea typeface="+mn-ea"/>
                          <a:cs typeface="+mn-cs"/>
                        </a:rPr>
                        <a:t>schwere COPD (GOLD IV und/oder häufige Exazerbationen), Bronchiektasen 	</a:t>
                      </a:r>
                      <a:endParaRPr lang="de-DE" sz="2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200" b="0" i="0" u="none" strike="noStrike" kern="1200" baseline="0" dirty="0">
                          <a:solidFill>
                            <a:schemeClr val="dk1"/>
                          </a:solidFill>
                          <a:latin typeface="+mn-lt"/>
                          <a:ea typeface="+mn-ea"/>
                          <a:cs typeface="+mn-cs"/>
                        </a:rPr>
                        <a:t>P. aeruginosa 	</a:t>
                      </a:r>
                    </a:p>
                  </a:txBody>
                  <a:tcPr/>
                </a:tc>
                <a:extLst>
                  <a:ext uri="{0D108BD9-81ED-4DB2-BD59-A6C34878D82A}">
                    <a16:rowId xmlns:a16="http://schemas.microsoft.com/office/drawing/2014/main" val="3416124167"/>
                  </a:ext>
                </a:extLst>
              </a:tr>
              <a:tr h="13474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200" b="0" i="0" u="none" strike="noStrike" kern="1200" baseline="0" dirty="0">
                          <a:solidFill>
                            <a:schemeClr val="dk1"/>
                          </a:solidFill>
                          <a:latin typeface="+mn-lt"/>
                          <a:ea typeface="+mn-ea"/>
                          <a:cs typeface="+mn-cs"/>
                        </a:rPr>
                        <a:t>Bettlägerigkeit, PEG-Sonde 	</a:t>
                      </a:r>
                      <a:endParaRPr lang="de-DE" sz="2200" dirty="0"/>
                    </a:p>
                  </a:txBody>
                  <a:tcPr/>
                </a:tc>
                <a:tc>
                  <a:txBody>
                    <a:bodyPr/>
                    <a:lstStyle/>
                    <a:p>
                      <a:pPr marL="342900" indent="-342900">
                        <a:buFont typeface="Arial" panose="020B0604020202020204" pitchFamily="34" charset="0"/>
                        <a:buChar char="•"/>
                      </a:pPr>
                      <a:r>
                        <a:rPr lang="de-DE" sz="2200" b="0" i="0" u="none" strike="noStrike" kern="1200" baseline="0" dirty="0">
                          <a:solidFill>
                            <a:schemeClr val="dk1"/>
                          </a:solidFill>
                          <a:latin typeface="+mn-lt"/>
                          <a:ea typeface="+mn-ea"/>
                          <a:cs typeface="+mn-cs"/>
                        </a:rPr>
                        <a:t>S. </a:t>
                      </a:r>
                      <a:r>
                        <a:rPr lang="de-DE" sz="2200" b="0" i="0" u="none" strike="noStrike" kern="1200" baseline="0" dirty="0" err="1">
                          <a:solidFill>
                            <a:schemeClr val="dk1"/>
                          </a:solidFill>
                          <a:latin typeface="+mn-lt"/>
                          <a:ea typeface="+mn-ea"/>
                          <a:cs typeface="+mn-cs"/>
                        </a:rPr>
                        <a:t>aureus</a:t>
                      </a:r>
                      <a:r>
                        <a:rPr lang="de-DE" sz="2200" b="0" i="0" u="none" strike="noStrike" kern="1200" baseline="0" dirty="0">
                          <a:solidFill>
                            <a:schemeClr val="dk1"/>
                          </a:solidFill>
                          <a:latin typeface="+mn-lt"/>
                          <a:ea typeface="+mn-ea"/>
                          <a:cs typeface="+mn-cs"/>
                        </a:rPr>
                        <a:t> (MSSA) </a:t>
                      </a:r>
                    </a:p>
                    <a:p>
                      <a:pPr marL="342900" indent="-342900">
                        <a:buFont typeface="Arial" panose="020B0604020202020204" pitchFamily="34" charset="0"/>
                        <a:buChar char="•"/>
                      </a:pPr>
                      <a:r>
                        <a:rPr lang="it-IT" sz="2200" b="0" i="0" u="none" strike="noStrike" kern="1200" baseline="0" dirty="0" err="1">
                          <a:solidFill>
                            <a:schemeClr val="dk1"/>
                          </a:solidFill>
                          <a:latin typeface="+mn-lt"/>
                          <a:ea typeface="+mn-ea"/>
                          <a:cs typeface="+mn-cs"/>
                        </a:rPr>
                        <a:t>Enterobakterien</a:t>
                      </a:r>
                      <a:r>
                        <a:rPr lang="it-IT" sz="2200" b="0" i="0" u="none" strike="noStrike" kern="1200" baseline="0" dirty="0">
                          <a:solidFill>
                            <a:schemeClr val="dk1"/>
                          </a:solidFill>
                          <a:latin typeface="+mn-lt"/>
                          <a:ea typeface="+mn-ea"/>
                          <a:cs typeface="+mn-cs"/>
                        </a:rPr>
                        <a:t> (z. B. Klebsiella </a:t>
                      </a:r>
                      <a:r>
                        <a:rPr lang="it-IT" sz="2200" b="0" i="0" u="none" strike="noStrike" kern="1200" baseline="0" dirty="0" err="1">
                          <a:solidFill>
                            <a:schemeClr val="dk1"/>
                          </a:solidFill>
                          <a:latin typeface="+mn-lt"/>
                          <a:ea typeface="+mn-ea"/>
                          <a:cs typeface="+mn-cs"/>
                        </a:rPr>
                        <a:t>pneumoniae</a:t>
                      </a:r>
                      <a:r>
                        <a:rPr lang="it-IT" sz="2200" b="0" i="0" u="none" strike="noStrike" kern="1200" baseline="0" dirty="0">
                          <a:solidFill>
                            <a:schemeClr val="dk1"/>
                          </a:solidFill>
                          <a:latin typeface="+mn-lt"/>
                          <a:ea typeface="+mn-ea"/>
                          <a:cs typeface="+mn-cs"/>
                        </a:rPr>
                        <a:t>, Escherichia coli) </a:t>
                      </a:r>
                    </a:p>
                    <a:p>
                      <a:pPr marL="342900" indent="-342900">
                        <a:buFont typeface="Arial" panose="020B0604020202020204" pitchFamily="34" charset="0"/>
                        <a:buChar char="•"/>
                      </a:pPr>
                      <a:r>
                        <a:rPr lang="de-DE" sz="2200" b="0" i="0" u="none" strike="noStrike" kern="1200" baseline="0" dirty="0">
                          <a:solidFill>
                            <a:schemeClr val="dk1"/>
                          </a:solidFill>
                          <a:latin typeface="+mn-lt"/>
                          <a:ea typeface="+mn-ea"/>
                          <a:cs typeface="+mn-cs"/>
                        </a:rPr>
                        <a:t>P. aeruginosa 	</a:t>
                      </a:r>
                      <a:endParaRPr lang="de-DE" sz="2200" dirty="0"/>
                    </a:p>
                  </a:txBody>
                  <a:tcPr/>
                </a:tc>
                <a:extLst>
                  <a:ext uri="{0D108BD9-81ED-4DB2-BD59-A6C34878D82A}">
                    <a16:rowId xmlns:a16="http://schemas.microsoft.com/office/drawing/2014/main" val="2278471081"/>
                  </a:ext>
                </a:extLst>
              </a:tr>
            </a:tbl>
          </a:graphicData>
        </a:graphic>
      </p:graphicFrame>
    </p:spTree>
    <p:extLst>
      <p:ext uri="{BB962C8B-B14F-4D97-AF65-F5344CB8AC3E}">
        <p14:creationId xmlns:p14="http://schemas.microsoft.com/office/powerpoint/2010/main" val="57968288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ECEFEE-49CB-4DDE-AEE2-79C99D6F3B65}"/>
              </a:ext>
            </a:extLst>
          </p:cNvPr>
          <p:cNvSpPr>
            <a:spLocks noGrp="1"/>
          </p:cNvSpPr>
          <p:nvPr>
            <p:ph type="title"/>
          </p:nvPr>
        </p:nvSpPr>
        <p:spPr>
          <a:xfrm>
            <a:off x="1795346" y="679605"/>
            <a:ext cx="8342354" cy="647390"/>
          </a:xfrm>
        </p:spPr>
        <p:txBody>
          <a:bodyPr/>
          <a:lstStyle/>
          <a:p>
            <a:r>
              <a:rPr lang="de-DE" dirty="0"/>
              <a:t>Initiale kalkulierte antimikrobielle Therapie</a:t>
            </a:r>
          </a:p>
        </p:txBody>
      </p:sp>
      <p:graphicFrame>
        <p:nvGraphicFramePr>
          <p:cNvPr id="5" name="Tabelle 4">
            <a:extLst>
              <a:ext uri="{FF2B5EF4-FFF2-40B4-BE49-F238E27FC236}">
                <a16:creationId xmlns:a16="http://schemas.microsoft.com/office/drawing/2014/main" id="{D56F1149-6EBC-4F5B-A5AB-4C10B4DA082A}"/>
              </a:ext>
            </a:extLst>
          </p:cNvPr>
          <p:cNvGraphicFramePr>
            <a:graphicFrameLocks noGrp="1"/>
          </p:cNvGraphicFramePr>
          <p:nvPr>
            <p:extLst>
              <p:ext uri="{D42A27DB-BD31-4B8C-83A1-F6EECF244321}">
                <p14:modId xmlns:p14="http://schemas.microsoft.com/office/powerpoint/2010/main" val="1600446140"/>
              </p:ext>
            </p:extLst>
          </p:nvPr>
        </p:nvGraphicFramePr>
        <p:xfrm>
          <a:off x="11767" y="1484784"/>
          <a:ext cx="12192001" cy="5514022"/>
        </p:xfrm>
        <a:graphic>
          <a:graphicData uri="http://schemas.openxmlformats.org/drawingml/2006/table">
            <a:tbl>
              <a:tblPr firstRow="1" firstCol="1" lastRow="1" lastCol="1" bandRow="1" bandCol="1">
                <a:tableStyleId>{5C22544A-7EE6-4342-B048-85BDC9FD1C3A}</a:tableStyleId>
              </a:tblPr>
              <a:tblGrid>
                <a:gridCol w="4382429">
                  <a:extLst>
                    <a:ext uri="{9D8B030D-6E8A-4147-A177-3AD203B41FA5}">
                      <a16:colId xmlns:a16="http://schemas.microsoft.com/office/drawing/2014/main" val="225067535"/>
                    </a:ext>
                  </a:extLst>
                </a:gridCol>
                <a:gridCol w="2491405">
                  <a:extLst>
                    <a:ext uri="{9D8B030D-6E8A-4147-A177-3AD203B41FA5}">
                      <a16:colId xmlns:a16="http://schemas.microsoft.com/office/drawing/2014/main" val="2030872070"/>
                    </a:ext>
                  </a:extLst>
                </a:gridCol>
                <a:gridCol w="2042136">
                  <a:extLst>
                    <a:ext uri="{9D8B030D-6E8A-4147-A177-3AD203B41FA5}">
                      <a16:colId xmlns:a16="http://schemas.microsoft.com/office/drawing/2014/main" val="793215007"/>
                    </a:ext>
                  </a:extLst>
                </a:gridCol>
                <a:gridCol w="3276031">
                  <a:extLst>
                    <a:ext uri="{9D8B030D-6E8A-4147-A177-3AD203B41FA5}">
                      <a16:colId xmlns:a16="http://schemas.microsoft.com/office/drawing/2014/main" val="3431522663"/>
                    </a:ext>
                  </a:extLst>
                </a:gridCol>
              </a:tblGrid>
              <a:tr h="263200">
                <a:tc>
                  <a:txBody>
                    <a:bodyPr/>
                    <a:lstStyle/>
                    <a:p>
                      <a:pPr marL="45085">
                        <a:lnSpc>
                          <a:spcPct val="100000"/>
                        </a:lnSpc>
                        <a:spcBef>
                          <a:spcPts val="0"/>
                        </a:spcBef>
                        <a:spcAft>
                          <a:spcPts val="0"/>
                        </a:spcAft>
                      </a:pPr>
                      <a:r>
                        <a:rPr lang="de-DE" sz="1500" dirty="0">
                          <a:effectLst/>
                        </a:rPr>
                        <a:t>Schweregradklasse</a:t>
                      </a:r>
                      <a:endParaRPr lang="de-DE" sz="1500" dirty="0">
                        <a:effectLst/>
                        <a:latin typeface="Arial" panose="020B0604020202020204" pitchFamily="34" charset="0"/>
                        <a:ea typeface="Arial" panose="020B0604020202020204" pitchFamily="34" charset="0"/>
                        <a:cs typeface="Times New Roman" panose="02020603050405020304" pitchFamily="18" charset="0"/>
                      </a:endParaRPr>
                    </a:p>
                  </a:txBody>
                  <a:tcPr marL="36000" marR="0" marT="0" marB="0"/>
                </a:tc>
                <a:tc gridSpan="2">
                  <a:txBody>
                    <a:bodyPr/>
                    <a:lstStyle/>
                    <a:p>
                      <a:pPr marL="45085">
                        <a:lnSpc>
                          <a:spcPct val="100000"/>
                        </a:lnSpc>
                        <a:spcBef>
                          <a:spcPts val="0"/>
                        </a:spcBef>
                        <a:spcAft>
                          <a:spcPts val="0"/>
                        </a:spcAft>
                      </a:pPr>
                      <a:r>
                        <a:rPr lang="de-DE" sz="1500">
                          <a:effectLst/>
                        </a:rPr>
                        <a:t>Primärtherapie</a:t>
                      </a:r>
                      <a:endParaRPr lang="de-DE" sz="1500">
                        <a:effectLst/>
                        <a:latin typeface="Arial" panose="020B0604020202020204" pitchFamily="34" charset="0"/>
                        <a:ea typeface="Arial" panose="020B0604020202020204" pitchFamily="34" charset="0"/>
                        <a:cs typeface="Times New Roman" panose="02020603050405020304" pitchFamily="18" charset="0"/>
                      </a:endParaRPr>
                    </a:p>
                  </a:txBody>
                  <a:tcPr marL="36000" marR="0" marT="0" marB="0"/>
                </a:tc>
                <a:tc hMerge="1">
                  <a:txBody>
                    <a:bodyPr/>
                    <a:lstStyle/>
                    <a:p>
                      <a:endParaRPr lang="de-DE"/>
                    </a:p>
                  </a:txBody>
                  <a:tcPr/>
                </a:tc>
                <a:tc>
                  <a:txBody>
                    <a:bodyPr/>
                    <a:lstStyle/>
                    <a:p>
                      <a:pPr marL="46355">
                        <a:lnSpc>
                          <a:spcPct val="100000"/>
                        </a:lnSpc>
                        <a:spcBef>
                          <a:spcPts val="0"/>
                        </a:spcBef>
                        <a:spcAft>
                          <a:spcPts val="0"/>
                        </a:spcAft>
                      </a:pPr>
                      <a:r>
                        <a:rPr lang="de-DE" sz="1500">
                          <a:effectLst/>
                        </a:rPr>
                        <a:t>Alternativtherapie</a:t>
                      </a:r>
                      <a:endParaRPr lang="de-DE" sz="1500">
                        <a:effectLst/>
                        <a:latin typeface="Arial" panose="020B0604020202020204" pitchFamily="34" charset="0"/>
                        <a:ea typeface="Arial" panose="020B0604020202020204" pitchFamily="34" charset="0"/>
                        <a:cs typeface="Times New Roman" panose="02020603050405020304" pitchFamily="18" charset="0"/>
                      </a:endParaRPr>
                    </a:p>
                  </a:txBody>
                  <a:tcPr marL="36000" marR="0" marT="0" marB="0"/>
                </a:tc>
                <a:extLst>
                  <a:ext uri="{0D108BD9-81ED-4DB2-BD59-A6C34878D82A}">
                    <a16:rowId xmlns:a16="http://schemas.microsoft.com/office/drawing/2014/main" val="4270768696"/>
                  </a:ext>
                </a:extLst>
              </a:tr>
              <a:tr h="1167645">
                <a:tc>
                  <a:txBody>
                    <a:bodyPr/>
                    <a:lstStyle/>
                    <a:p>
                      <a:pPr marL="45085">
                        <a:lnSpc>
                          <a:spcPct val="100000"/>
                        </a:lnSpc>
                        <a:spcBef>
                          <a:spcPts val="0"/>
                        </a:spcBef>
                        <a:spcAft>
                          <a:spcPts val="0"/>
                        </a:spcAft>
                      </a:pPr>
                      <a:r>
                        <a:rPr lang="de-DE" sz="1500" dirty="0">
                          <a:effectLst/>
                        </a:rPr>
                        <a:t>leichte Pneumonie ohne</a:t>
                      </a:r>
                    </a:p>
                    <a:p>
                      <a:pPr marL="45085">
                        <a:lnSpc>
                          <a:spcPct val="100000"/>
                        </a:lnSpc>
                        <a:spcBef>
                          <a:spcPts val="0"/>
                        </a:spcBef>
                        <a:spcAft>
                          <a:spcPts val="0"/>
                        </a:spcAft>
                      </a:pPr>
                      <a:r>
                        <a:rPr lang="de-DE" sz="1500" dirty="0">
                          <a:effectLst/>
                        </a:rPr>
                        <a:t>Komorbidität</a:t>
                      </a:r>
                    </a:p>
                    <a:p>
                      <a:pPr marL="45085">
                        <a:lnSpc>
                          <a:spcPct val="100000"/>
                        </a:lnSpc>
                        <a:spcBef>
                          <a:spcPts val="0"/>
                        </a:spcBef>
                        <a:spcAft>
                          <a:spcPts val="0"/>
                        </a:spcAft>
                      </a:pPr>
                      <a:r>
                        <a:rPr lang="de-DE" sz="1500" dirty="0">
                          <a:effectLst/>
                        </a:rPr>
                        <a:t>(orale Therapie) </a:t>
                      </a:r>
                    </a:p>
                    <a:p>
                      <a:pPr marL="45085">
                        <a:lnSpc>
                          <a:spcPct val="100000"/>
                        </a:lnSpc>
                        <a:spcBef>
                          <a:spcPts val="0"/>
                        </a:spcBef>
                        <a:spcAft>
                          <a:spcPts val="0"/>
                        </a:spcAft>
                      </a:pPr>
                      <a:r>
                        <a:rPr lang="de-DE" sz="1500" dirty="0">
                          <a:effectLst/>
                        </a:rPr>
                        <a:t> </a:t>
                      </a:r>
                      <a:endParaRPr lang="de-DE" sz="1500" dirty="0">
                        <a:effectLst/>
                        <a:latin typeface="Arial" panose="020B0604020202020204" pitchFamily="34" charset="0"/>
                        <a:cs typeface="Times New Roman" panose="02020603050405020304" pitchFamily="18" charset="0"/>
                      </a:endParaRPr>
                    </a:p>
                  </a:txBody>
                  <a:tcPr marL="36000" marR="0" marT="0" marB="0"/>
                </a:tc>
                <a:tc gridSpan="2">
                  <a:txBody>
                    <a:bodyPr/>
                    <a:lstStyle/>
                    <a:p>
                      <a:pPr marL="45085">
                        <a:lnSpc>
                          <a:spcPct val="100000"/>
                        </a:lnSpc>
                        <a:spcBef>
                          <a:spcPts val="0"/>
                        </a:spcBef>
                        <a:spcAft>
                          <a:spcPts val="0"/>
                        </a:spcAft>
                      </a:pPr>
                      <a:r>
                        <a:rPr lang="de-DE" sz="1500" dirty="0">
                          <a:effectLst/>
                        </a:rPr>
                        <a:t>Amoxicillin</a:t>
                      </a:r>
                    </a:p>
                    <a:p>
                      <a:pPr marL="45085">
                        <a:lnSpc>
                          <a:spcPct val="100000"/>
                        </a:lnSpc>
                        <a:spcBef>
                          <a:spcPts val="0"/>
                        </a:spcBef>
                        <a:spcAft>
                          <a:spcPts val="0"/>
                        </a:spcAft>
                      </a:pPr>
                      <a:r>
                        <a:rPr lang="de-DE" sz="1500" dirty="0">
                          <a:effectLst/>
                        </a:rPr>
                        <a:t> </a:t>
                      </a:r>
                    </a:p>
                    <a:p>
                      <a:pPr marL="45085">
                        <a:lnSpc>
                          <a:spcPct val="100000"/>
                        </a:lnSpc>
                        <a:spcBef>
                          <a:spcPts val="0"/>
                        </a:spcBef>
                        <a:spcAft>
                          <a:spcPts val="0"/>
                        </a:spcAft>
                      </a:pPr>
                      <a:r>
                        <a:rPr lang="de-DE" sz="1500" dirty="0">
                          <a:effectLst/>
                        </a:rPr>
                        <a:t> </a:t>
                      </a:r>
                    </a:p>
                    <a:p>
                      <a:pPr marL="45085">
                        <a:lnSpc>
                          <a:spcPct val="100000"/>
                        </a:lnSpc>
                        <a:spcBef>
                          <a:spcPts val="0"/>
                        </a:spcBef>
                        <a:spcAft>
                          <a:spcPts val="0"/>
                        </a:spcAft>
                      </a:pPr>
                      <a:r>
                        <a:rPr lang="de-DE" sz="1500" dirty="0">
                          <a:effectLst/>
                        </a:rPr>
                        <a:t> </a:t>
                      </a:r>
                    </a:p>
                    <a:p>
                      <a:pPr marL="45085">
                        <a:lnSpc>
                          <a:spcPct val="100000"/>
                        </a:lnSpc>
                        <a:spcBef>
                          <a:spcPts val="0"/>
                        </a:spcBef>
                        <a:spcAft>
                          <a:spcPts val="0"/>
                        </a:spcAft>
                      </a:pPr>
                      <a:r>
                        <a:rPr lang="de-DE" sz="1500" dirty="0">
                          <a:effectLst/>
                        </a:rPr>
                        <a:t> </a:t>
                      </a:r>
                      <a:endParaRPr lang="de-DE" sz="1500" dirty="0">
                        <a:effectLst/>
                        <a:latin typeface="Arial" panose="020B0604020202020204" pitchFamily="34" charset="0"/>
                        <a:cs typeface="Times New Roman" panose="02020603050405020304" pitchFamily="18" charset="0"/>
                      </a:endParaRPr>
                    </a:p>
                  </a:txBody>
                  <a:tcPr marL="36000" marR="0" marT="0" marB="0">
                    <a:solidFill>
                      <a:schemeClr val="tx2">
                        <a:lumMod val="20000"/>
                        <a:lumOff val="80000"/>
                      </a:schemeClr>
                    </a:solidFill>
                  </a:tcPr>
                </a:tc>
                <a:tc hMerge="1">
                  <a:txBody>
                    <a:bodyPr/>
                    <a:lstStyle/>
                    <a:p>
                      <a:endParaRPr lang="de-DE"/>
                    </a:p>
                  </a:txBody>
                  <a:tcPr/>
                </a:tc>
                <a:tc>
                  <a:txBody>
                    <a:bodyPr/>
                    <a:lstStyle/>
                    <a:p>
                      <a:pPr marL="45720">
                        <a:lnSpc>
                          <a:spcPct val="100000"/>
                        </a:lnSpc>
                        <a:spcBef>
                          <a:spcPts val="0"/>
                        </a:spcBef>
                        <a:spcAft>
                          <a:spcPts val="0"/>
                        </a:spcAft>
                      </a:pPr>
                      <a:r>
                        <a:rPr lang="de-DE" sz="1500" dirty="0">
                          <a:effectLst/>
                        </a:rPr>
                        <a:t>Doxycyclin</a:t>
                      </a:r>
                    </a:p>
                    <a:p>
                      <a:pPr marL="45085">
                        <a:lnSpc>
                          <a:spcPct val="100000"/>
                        </a:lnSpc>
                        <a:spcBef>
                          <a:spcPts val="0"/>
                        </a:spcBef>
                        <a:spcAft>
                          <a:spcPts val="0"/>
                        </a:spcAft>
                      </a:pPr>
                      <a:r>
                        <a:rPr lang="de-DE" sz="1500" dirty="0">
                          <a:effectLst/>
                        </a:rPr>
                        <a:t> Azithromycin*,</a:t>
                      </a:r>
                    </a:p>
                    <a:p>
                      <a:pPr marL="45720">
                        <a:lnSpc>
                          <a:spcPct val="100000"/>
                        </a:lnSpc>
                        <a:spcBef>
                          <a:spcPts val="0"/>
                        </a:spcBef>
                        <a:spcAft>
                          <a:spcPts val="0"/>
                        </a:spcAft>
                      </a:pPr>
                      <a:r>
                        <a:rPr lang="de-DE" sz="1500" dirty="0" err="1">
                          <a:effectLst/>
                        </a:rPr>
                        <a:t>Clarithroymycin</a:t>
                      </a:r>
                    </a:p>
                    <a:p>
                      <a:pPr marL="45720">
                        <a:lnSpc>
                          <a:spcPct val="100000"/>
                        </a:lnSpc>
                        <a:spcBef>
                          <a:spcPts val="0"/>
                        </a:spcBef>
                        <a:spcAft>
                          <a:spcPts val="0"/>
                        </a:spcAft>
                      </a:pPr>
                      <a:r>
                        <a:rPr lang="de-DE" sz="1500" dirty="0" err="1">
                          <a:effectLst/>
                        </a:rPr>
                        <a:t>Moxifloxacin</a:t>
                      </a:r>
                      <a:r>
                        <a:rPr lang="de-DE" sz="1500" dirty="0">
                          <a:effectLst/>
                        </a:rPr>
                        <a:t>, Levofloxacin</a:t>
                      </a:r>
                      <a:endParaRPr lang="de-DE" sz="1500" dirty="0">
                        <a:effectLst/>
                        <a:latin typeface="Arial" panose="020B0604020202020204" pitchFamily="34" charset="0"/>
                        <a:cs typeface="Times New Roman" panose="02020603050405020304" pitchFamily="18" charset="0"/>
                      </a:endParaRPr>
                    </a:p>
                  </a:txBody>
                  <a:tcPr marL="36000" marR="0" marT="0" marB="0"/>
                </a:tc>
                <a:extLst>
                  <a:ext uri="{0D108BD9-81ED-4DB2-BD59-A6C34878D82A}">
                    <a16:rowId xmlns:a16="http://schemas.microsoft.com/office/drawing/2014/main" val="2127037835"/>
                  </a:ext>
                </a:extLst>
              </a:tr>
              <a:tr h="2001132">
                <a:tc>
                  <a:txBody>
                    <a:bodyPr/>
                    <a:lstStyle/>
                    <a:p>
                      <a:pPr marL="45085">
                        <a:lnSpc>
                          <a:spcPct val="100000"/>
                        </a:lnSpc>
                        <a:spcBef>
                          <a:spcPts val="0"/>
                        </a:spcBef>
                        <a:spcAft>
                          <a:spcPts val="0"/>
                        </a:spcAft>
                      </a:pPr>
                      <a:r>
                        <a:rPr lang="de-DE" sz="1500" dirty="0">
                          <a:effectLst/>
                        </a:rPr>
                        <a:t>leichte Pneumonie mit definierter, stabiler Komorbidität (orale Therapie)</a:t>
                      </a:r>
                    </a:p>
                    <a:p>
                      <a:pPr marL="45085">
                        <a:lnSpc>
                          <a:spcPct val="100000"/>
                        </a:lnSpc>
                        <a:spcBef>
                          <a:spcPts val="0"/>
                        </a:spcBef>
                        <a:spcAft>
                          <a:spcPts val="0"/>
                        </a:spcAft>
                      </a:pPr>
                      <a:r>
                        <a:rPr lang="de-DE" sz="1500" dirty="0">
                          <a:effectLst/>
                        </a:rPr>
                        <a:t>chronische Herzinsuffizienz</a:t>
                      </a:r>
                    </a:p>
                    <a:p>
                      <a:pPr marL="45085" marR="633095">
                        <a:lnSpc>
                          <a:spcPct val="100000"/>
                        </a:lnSpc>
                        <a:spcBef>
                          <a:spcPts val="0"/>
                        </a:spcBef>
                        <a:spcAft>
                          <a:spcPts val="0"/>
                        </a:spcAft>
                      </a:pPr>
                      <a:r>
                        <a:rPr lang="de-DE" sz="1500" dirty="0">
                          <a:effectLst/>
                        </a:rPr>
                        <a:t>ZNS-Erkrankungen mit Schluckstörungen</a:t>
                      </a:r>
                    </a:p>
                    <a:p>
                      <a:pPr marL="45085">
                        <a:lnSpc>
                          <a:spcPct val="100000"/>
                        </a:lnSpc>
                        <a:spcBef>
                          <a:spcPts val="0"/>
                        </a:spcBef>
                        <a:spcAft>
                          <a:spcPts val="0"/>
                        </a:spcAft>
                      </a:pPr>
                      <a:r>
                        <a:rPr lang="de-DE" sz="1500" dirty="0">
                          <a:effectLst/>
                        </a:rPr>
                        <a:t>schwere COPD, Bronchiektasen</a:t>
                      </a:r>
                    </a:p>
                    <a:p>
                      <a:pPr marL="45085">
                        <a:lnSpc>
                          <a:spcPct val="100000"/>
                        </a:lnSpc>
                        <a:spcBef>
                          <a:spcPts val="0"/>
                        </a:spcBef>
                        <a:spcAft>
                          <a:spcPts val="0"/>
                        </a:spcAft>
                      </a:pPr>
                      <a:r>
                        <a:rPr lang="de-DE" sz="1500" dirty="0">
                          <a:effectLst/>
                        </a:rPr>
                        <a:t>Bettlägerigkeit, PEG</a:t>
                      </a:r>
                      <a:endParaRPr lang="de-DE" sz="1500" dirty="0">
                        <a:effectLst/>
                        <a:latin typeface="Arial" panose="020B0604020202020204" pitchFamily="34" charset="0"/>
                        <a:ea typeface="Arial" panose="020B0604020202020204" pitchFamily="34" charset="0"/>
                        <a:cs typeface="Times New Roman" panose="02020603050405020304" pitchFamily="18" charset="0"/>
                      </a:endParaRPr>
                    </a:p>
                  </a:txBody>
                  <a:tcPr marL="36000" marR="0" marT="0" marB="0"/>
                </a:tc>
                <a:tc gridSpan="2">
                  <a:txBody>
                    <a:bodyPr/>
                    <a:lstStyle/>
                    <a:p>
                      <a:pPr marL="45085">
                        <a:lnSpc>
                          <a:spcPct val="100000"/>
                        </a:lnSpc>
                        <a:spcBef>
                          <a:spcPts val="0"/>
                        </a:spcBef>
                        <a:spcAft>
                          <a:spcPts val="0"/>
                        </a:spcAft>
                      </a:pPr>
                      <a:r>
                        <a:rPr lang="de-DE" sz="1500" dirty="0">
                          <a:effectLst/>
                        </a:rPr>
                        <a:t>Amoxicillin-Clavulansäure</a:t>
                      </a:r>
                      <a:endParaRPr lang="de-DE" sz="1500" dirty="0">
                        <a:effectLst/>
                        <a:latin typeface="Arial" panose="020B0604020202020204" pitchFamily="34" charset="0"/>
                        <a:ea typeface="Arial" panose="020B0604020202020204" pitchFamily="34" charset="0"/>
                        <a:cs typeface="Times New Roman" panose="02020603050405020304" pitchFamily="18" charset="0"/>
                      </a:endParaRPr>
                    </a:p>
                  </a:txBody>
                  <a:tcPr marL="36000" marR="0" marT="0" marB="0">
                    <a:solidFill>
                      <a:schemeClr val="tx2">
                        <a:lumMod val="20000"/>
                        <a:lumOff val="80000"/>
                      </a:schemeClr>
                    </a:solidFill>
                  </a:tcPr>
                </a:tc>
                <a:tc hMerge="1">
                  <a:txBody>
                    <a:bodyPr/>
                    <a:lstStyle/>
                    <a:p>
                      <a:endParaRPr lang="de-DE"/>
                    </a:p>
                  </a:txBody>
                  <a:tcPr/>
                </a:tc>
                <a:tc>
                  <a:txBody>
                    <a:bodyPr/>
                    <a:lstStyle/>
                    <a:p>
                      <a:pPr marL="45720">
                        <a:lnSpc>
                          <a:spcPct val="100000"/>
                        </a:lnSpc>
                        <a:spcBef>
                          <a:spcPts val="0"/>
                        </a:spcBef>
                        <a:spcAft>
                          <a:spcPts val="0"/>
                        </a:spcAft>
                      </a:pPr>
                      <a:r>
                        <a:rPr lang="de-DE" sz="1500" dirty="0" err="1">
                          <a:effectLst/>
                        </a:rPr>
                        <a:t>Moxifloxacin</a:t>
                      </a:r>
                      <a:r>
                        <a:rPr lang="de-DE" sz="1500" dirty="0">
                          <a:effectLst/>
                        </a:rPr>
                        <a:t>, Levofloxacin</a:t>
                      </a:r>
                      <a:endParaRPr lang="de-DE" sz="1500" dirty="0">
                        <a:effectLst/>
                        <a:latin typeface="Arial" panose="020B0604020202020204" pitchFamily="34" charset="0"/>
                        <a:ea typeface="Arial" panose="020B0604020202020204" pitchFamily="34" charset="0"/>
                        <a:cs typeface="Times New Roman" panose="02020603050405020304" pitchFamily="18" charset="0"/>
                      </a:endParaRPr>
                    </a:p>
                  </a:txBody>
                  <a:tcPr marL="36000" marR="0" marT="0" marB="0"/>
                </a:tc>
                <a:extLst>
                  <a:ext uri="{0D108BD9-81ED-4DB2-BD59-A6C34878D82A}">
                    <a16:rowId xmlns:a16="http://schemas.microsoft.com/office/drawing/2014/main" val="3056319067"/>
                  </a:ext>
                </a:extLst>
              </a:tr>
              <a:tr h="1167645">
                <a:tc>
                  <a:txBody>
                    <a:bodyPr/>
                    <a:lstStyle/>
                    <a:p>
                      <a:pPr marL="45085">
                        <a:lnSpc>
                          <a:spcPct val="100000"/>
                        </a:lnSpc>
                        <a:spcBef>
                          <a:spcPts val="0"/>
                        </a:spcBef>
                        <a:spcAft>
                          <a:spcPts val="0"/>
                        </a:spcAft>
                      </a:pPr>
                      <a:r>
                        <a:rPr lang="de-DE" sz="1500" dirty="0">
                          <a:effectLst/>
                        </a:rPr>
                        <a:t>mittelschwere Pneumonie</a:t>
                      </a:r>
                    </a:p>
                    <a:p>
                      <a:pPr marL="45085">
                        <a:lnSpc>
                          <a:spcPct val="100000"/>
                        </a:lnSpc>
                        <a:spcBef>
                          <a:spcPts val="0"/>
                        </a:spcBef>
                        <a:spcAft>
                          <a:spcPts val="0"/>
                        </a:spcAft>
                      </a:pPr>
                      <a:r>
                        <a:rPr lang="de-DE" sz="1500" dirty="0">
                          <a:effectLst/>
                        </a:rPr>
                        <a:t>(in der Regel Sequenztherapie)</a:t>
                      </a:r>
                    </a:p>
                    <a:p>
                      <a:pPr marL="45085">
                        <a:lnSpc>
                          <a:spcPct val="100000"/>
                        </a:lnSpc>
                        <a:spcBef>
                          <a:spcPts val="0"/>
                        </a:spcBef>
                        <a:spcAft>
                          <a:spcPts val="0"/>
                        </a:spcAft>
                      </a:pPr>
                      <a:r>
                        <a:rPr lang="de-DE" sz="1500" dirty="0">
                          <a:effectLst/>
                        </a:rPr>
                        <a:t> </a:t>
                      </a:r>
                    </a:p>
                    <a:p>
                      <a:pPr marL="45085">
                        <a:lnSpc>
                          <a:spcPct val="100000"/>
                        </a:lnSpc>
                        <a:spcBef>
                          <a:spcPts val="0"/>
                        </a:spcBef>
                        <a:spcAft>
                          <a:spcPts val="0"/>
                        </a:spcAft>
                      </a:pPr>
                      <a:r>
                        <a:rPr lang="de-DE" sz="1500" dirty="0">
                          <a:effectLst/>
                        </a:rPr>
                        <a:t> </a:t>
                      </a:r>
                    </a:p>
                    <a:p>
                      <a:pPr marL="45085">
                        <a:lnSpc>
                          <a:spcPct val="100000"/>
                        </a:lnSpc>
                        <a:spcBef>
                          <a:spcPts val="0"/>
                        </a:spcBef>
                        <a:spcAft>
                          <a:spcPts val="0"/>
                        </a:spcAft>
                      </a:pPr>
                      <a:r>
                        <a:rPr lang="de-DE" sz="1500" dirty="0">
                          <a:effectLst/>
                        </a:rPr>
                        <a:t> </a:t>
                      </a:r>
                      <a:endParaRPr lang="de-DE" sz="1500" dirty="0">
                        <a:effectLst/>
                        <a:latin typeface="Arial" panose="020B0604020202020204" pitchFamily="34" charset="0"/>
                        <a:cs typeface="Times New Roman" panose="02020603050405020304" pitchFamily="18" charset="0"/>
                      </a:endParaRPr>
                    </a:p>
                  </a:txBody>
                  <a:tcPr marL="36000" marR="0" marT="0" marB="0"/>
                </a:tc>
                <a:tc>
                  <a:txBody>
                    <a:bodyPr/>
                    <a:lstStyle/>
                    <a:p>
                      <a:pPr marL="330835" marR="4445" indent="-285750">
                        <a:lnSpc>
                          <a:spcPct val="100000"/>
                        </a:lnSpc>
                        <a:spcBef>
                          <a:spcPts val="0"/>
                        </a:spcBef>
                        <a:spcAft>
                          <a:spcPts val="0"/>
                        </a:spcAft>
                        <a:buFont typeface="Arial" panose="020B0604020202020204" pitchFamily="34" charset="0"/>
                        <a:buChar char="•"/>
                      </a:pPr>
                      <a:r>
                        <a:rPr lang="de-DE" sz="1500" dirty="0">
                          <a:effectLst/>
                        </a:rPr>
                        <a:t>Amoxicillin- Clavulansäure</a:t>
                      </a:r>
                    </a:p>
                    <a:p>
                      <a:pPr marL="330835" indent="-285750">
                        <a:lnSpc>
                          <a:spcPct val="100000"/>
                        </a:lnSpc>
                        <a:spcBef>
                          <a:spcPts val="0"/>
                        </a:spcBef>
                        <a:spcAft>
                          <a:spcPts val="0"/>
                        </a:spcAft>
                        <a:buFont typeface="Arial" panose="020B0604020202020204" pitchFamily="34" charset="0"/>
                        <a:buChar char="•"/>
                      </a:pPr>
                      <a:r>
                        <a:rPr lang="de-DE" sz="1500" dirty="0">
                          <a:effectLst/>
                        </a:rPr>
                        <a:t>Ampicillin /</a:t>
                      </a:r>
                      <a:r>
                        <a:rPr lang="de-DE" sz="1500" dirty="0" err="1">
                          <a:effectLst/>
                        </a:rPr>
                        <a:t>Sulbactam</a:t>
                      </a:r>
                    </a:p>
                    <a:p>
                      <a:pPr marL="330835" indent="-285750">
                        <a:lnSpc>
                          <a:spcPct val="100000"/>
                        </a:lnSpc>
                        <a:spcBef>
                          <a:spcPts val="0"/>
                        </a:spcBef>
                        <a:spcAft>
                          <a:spcPts val="0"/>
                        </a:spcAft>
                        <a:buFont typeface="Arial" panose="020B0604020202020204" pitchFamily="34" charset="0"/>
                        <a:buChar char="•"/>
                      </a:pPr>
                      <a:r>
                        <a:rPr lang="de-DE" sz="1500" dirty="0">
                          <a:effectLst/>
                        </a:rPr>
                        <a:t>Cefuroxim</a:t>
                      </a:r>
                    </a:p>
                    <a:p>
                      <a:pPr marL="330835" indent="-285750">
                        <a:lnSpc>
                          <a:spcPct val="100000"/>
                        </a:lnSpc>
                        <a:spcBef>
                          <a:spcPts val="0"/>
                        </a:spcBef>
                        <a:spcAft>
                          <a:spcPts val="0"/>
                        </a:spcAft>
                        <a:buFont typeface="Arial" panose="020B0604020202020204" pitchFamily="34" charset="0"/>
                        <a:buChar char="•"/>
                      </a:pPr>
                      <a:r>
                        <a:rPr lang="de-DE" sz="1500" dirty="0">
                          <a:effectLst/>
                        </a:rPr>
                        <a:t>Ceftriaxon</a:t>
                      </a:r>
                    </a:p>
                    <a:p>
                      <a:pPr marL="330835" indent="-285750">
                        <a:lnSpc>
                          <a:spcPct val="100000"/>
                        </a:lnSpc>
                        <a:spcBef>
                          <a:spcPts val="0"/>
                        </a:spcBef>
                        <a:spcAft>
                          <a:spcPts val="0"/>
                        </a:spcAft>
                        <a:buFont typeface="Arial" panose="020B0604020202020204" pitchFamily="34" charset="0"/>
                        <a:buChar char="•"/>
                      </a:pPr>
                      <a:r>
                        <a:rPr lang="de-DE" sz="1500" dirty="0" err="1">
                          <a:effectLst/>
                        </a:rPr>
                        <a:t>Cefotaxim</a:t>
                      </a:r>
                      <a:endParaRPr lang="de-DE" sz="1500" dirty="0">
                        <a:effectLst/>
                        <a:latin typeface="Arial" panose="020B0604020202020204" pitchFamily="34" charset="0"/>
                        <a:cs typeface="Times New Roman" panose="02020603050405020304" pitchFamily="18" charset="0"/>
                      </a:endParaRPr>
                    </a:p>
                  </a:txBody>
                  <a:tcPr marL="36000" marR="0" marT="0" marB="0">
                    <a:solidFill>
                      <a:schemeClr val="tx2">
                        <a:lumMod val="20000"/>
                        <a:lumOff val="80000"/>
                      </a:schemeClr>
                    </a:solidFill>
                  </a:tcPr>
                </a:tc>
                <a:tc>
                  <a:txBody>
                    <a:bodyPr/>
                    <a:lstStyle/>
                    <a:p>
                      <a:pPr marL="45720">
                        <a:lnSpc>
                          <a:spcPct val="100000"/>
                        </a:lnSpc>
                        <a:spcBef>
                          <a:spcPts val="0"/>
                        </a:spcBef>
                        <a:spcAft>
                          <a:spcPts val="0"/>
                        </a:spcAft>
                      </a:pPr>
                      <a:r>
                        <a:rPr lang="de-DE" sz="1500" dirty="0">
                          <a:effectLst/>
                        </a:rPr>
                        <a:t>jeweils</a:t>
                      </a:r>
                    </a:p>
                    <a:p>
                      <a:pPr marL="45720" marR="59055">
                        <a:lnSpc>
                          <a:spcPct val="100000"/>
                        </a:lnSpc>
                        <a:spcBef>
                          <a:spcPts val="0"/>
                        </a:spcBef>
                        <a:spcAft>
                          <a:spcPts val="0"/>
                        </a:spcAft>
                      </a:pPr>
                      <a:r>
                        <a:rPr lang="de-DE" sz="1500" dirty="0">
                          <a:effectLst/>
                        </a:rPr>
                        <a:t>+/− </a:t>
                      </a:r>
                      <a:r>
                        <a:rPr lang="de-DE" sz="1500" dirty="0" err="1">
                          <a:effectLst/>
                        </a:rPr>
                        <a:t>Makrolid</a:t>
                      </a:r>
                      <a:r>
                        <a:rPr lang="de-DE" sz="1500" dirty="0">
                          <a:effectLst/>
                        </a:rPr>
                        <a:t>*</a:t>
                      </a:r>
                      <a:r>
                        <a:rPr lang="de-DE" sz="1500" spc="-60" dirty="0">
                          <a:effectLst/>
                        </a:rPr>
                        <a:t> </a:t>
                      </a:r>
                      <a:r>
                        <a:rPr lang="de-DE" sz="1500" dirty="0">
                          <a:effectLst/>
                        </a:rPr>
                        <a:t>für 3</a:t>
                      </a:r>
                      <a:r>
                        <a:rPr lang="de-DE" sz="1500" spc="-10" dirty="0">
                          <a:effectLst/>
                        </a:rPr>
                        <a:t> </a:t>
                      </a:r>
                      <a:r>
                        <a:rPr lang="de-DE" sz="1500" dirty="0">
                          <a:effectLst/>
                        </a:rPr>
                        <a:t>Tage</a:t>
                      </a:r>
                    </a:p>
                    <a:p>
                      <a:pPr marL="45085">
                        <a:lnSpc>
                          <a:spcPct val="100000"/>
                        </a:lnSpc>
                        <a:spcBef>
                          <a:spcPts val="0"/>
                        </a:spcBef>
                        <a:spcAft>
                          <a:spcPts val="0"/>
                        </a:spcAft>
                      </a:pPr>
                      <a:r>
                        <a:rPr lang="de-DE" sz="1500" dirty="0">
                          <a:effectLst/>
                        </a:rPr>
                        <a:t> </a:t>
                      </a:r>
                    </a:p>
                    <a:p>
                      <a:pPr marL="45085">
                        <a:lnSpc>
                          <a:spcPct val="100000"/>
                        </a:lnSpc>
                        <a:spcBef>
                          <a:spcPts val="0"/>
                        </a:spcBef>
                        <a:spcAft>
                          <a:spcPts val="0"/>
                        </a:spcAft>
                      </a:pPr>
                      <a:r>
                        <a:rPr lang="de-DE" sz="1500" dirty="0">
                          <a:effectLst/>
                        </a:rPr>
                        <a:t> </a:t>
                      </a:r>
                    </a:p>
                    <a:p>
                      <a:pPr marL="45085">
                        <a:lnSpc>
                          <a:spcPct val="100000"/>
                        </a:lnSpc>
                        <a:spcBef>
                          <a:spcPts val="0"/>
                        </a:spcBef>
                        <a:spcAft>
                          <a:spcPts val="0"/>
                        </a:spcAft>
                      </a:pPr>
                      <a:r>
                        <a:rPr lang="de-DE" sz="1500" dirty="0">
                          <a:effectLst/>
                        </a:rPr>
                        <a:t> </a:t>
                      </a:r>
                      <a:endParaRPr lang="de-DE" sz="1500" dirty="0">
                        <a:effectLst/>
                        <a:latin typeface="Arial" panose="020B0604020202020204" pitchFamily="34" charset="0"/>
                        <a:cs typeface="Times New Roman" panose="02020603050405020304" pitchFamily="18" charset="0"/>
                      </a:endParaRPr>
                    </a:p>
                  </a:txBody>
                  <a:tcPr marL="36000" marR="0" marT="0" marB="0">
                    <a:solidFill>
                      <a:schemeClr val="tx2">
                        <a:lumMod val="20000"/>
                        <a:lumOff val="80000"/>
                      </a:schemeClr>
                    </a:solidFill>
                  </a:tcPr>
                </a:tc>
                <a:tc>
                  <a:txBody>
                    <a:bodyPr/>
                    <a:lstStyle/>
                    <a:p>
                      <a:pPr marL="45720">
                        <a:lnSpc>
                          <a:spcPct val="100000"/>
                        </a:lnSpc>
                        <a:spcBef>
                          <a:spcPts val="0"/>
                        </a:spcBef>
                        <a:spcAft>
                          <a:spcPts val="0"/>
                        </a:spcAft>
                      </a:pPr>
                      <a:r>
                        <a:rPr lang="de-DE" sz="1500" dirty="0" err="1">
                          <a:effectLst/>
                        </a:rPr>
                        <a:t>Moxifloxacin</a:t>
                      </a:r>
                      <a:r>
                        <a:rPr lang="de-DE" sz="1500" dirty="0">
                          <a:effectLst/>
                        </a:rPr>
                        <a:t>, Levofloxacin</a:t>
                      </a:r>
                    </a:p>
                    <a:p>
                      <a:pPr marL="45085">
                        <a:lnSpc>
                          <a:spcPct val="100000"/>
                        </a:lnSpc>
                        <a:spcBef>
                          <a:spcPts val="0"/>
                        </a:spcBef>
                        <a:spcAft>
                          <a:spcPts val="0"/>
                        </a:spcAft>
                      </a:pPr>
                      <a:r>
                        <a:rPr lang="de-DE" sz="1500" dirty="0">
                          <a:effectLst/>
                        </a:rPr>
                        <a:t> </a:t>
                      </a:r>
                    </a:p>
                    <a:p>
                      <a:pPr marL="45085">
                        <a:lnSpc>
                          <a:spcPct val="100000"/>
                        </a:lnSpc>
                        <a:spcBef>
                          <a:spcPts val="0"/>
                        </a:spcBef>
                        <a:spcAft>
                          <a:spcPts val="0"/>
                        </a:spcAft>
                      </a:pPr>
                      <a:r>
                        <a:rPr lang="de-DE" sz="1500" dirty="0">
                          <a:effectLst/>
                        </a:rPr>
                        <a:t> </a:t>
                      </a:r>
                    </a:p>
                    <a:p>
                      <a:pPr marL="45085">
                        <a:lnSpc>
                          <a:spcPct val="100000"/>
                        </a:lnSpc>
                        <a:spcBef>
                          <a:spcPts val="0"/>
                        </a:spcBef>
                        <a:spcAft>
                          <a:spcPts val="0"/>
                        </a:spcAft>
                      </a:pPr>
                      <a:r>
                        <a:rPr lang="de-DE" sz="1500" dirty="0">
                          <a:effectLst/>
                        </a:rPr>
                        <a:t> </a:t>
                      </a:r>
                      <a:endParaRPr lang="de-DE" sz="1500" dirty="0">
                        <a:effectLst/>
                        <a:latin typeface="Arial" panose="020B0604020202020204" pitchFamily="34" charset="0"/>
                        <a:cs typeface="Times New Roman" panose="02020603050405020304" pitchFamily="18" charset="0"/>
                      </a:endParaRPr>
                    </a:p>
                  </a:txBody>
                  <a:tcPr marL="36000" marR="0" marT="0" marB="0"/>
                </a:tc>
                <a:extLst>
                  <a:ext uri="{0D108BD9-81ED-4DB2-BD59-A6C34878D82A}">
                    <a16:rowId xmlns:a16="http://schemas.microsoft.com/office/drawing/2014/main" val="3071738918"/>
                  </a:ext>
                </a:extLst>
              </a:tr>
              <a:tr h="773594">
                <a:tc>
                  <a:txBody>
                    <a:bodyPr/>
                    <a:lstStyle/>
                    <a:p>
                      <a:pPr marL="45085">
                        <a:lnSpc>
                          <a:spcPct val="100000"/>
                        </a:lnSpc>
                        <a:spcBef>
                          <a:spcPts val="0"/>
                        </a:spcBef>
                        <a:spcAft>
                          <a:spcPts val="0"/>
                        </a:spcAft>
                      </a:pPr>
                      <a:r>
                        <a:rPr lang="de-DE" sz="1500" dirty="0">
                          <a:effectLst/>
                        </a:rPr>
                        <a:t>schwere Pneumonie</a:t>
                      </a:r>
                    </a:p>
                    <a:p>
                      <a:pPr marL="45085" marR="276225">
                        <a:lnSpc>
                          <a:spcPct val="100000"/>
                        </a:lnSpc>
                        <a:spcBef>
                          <a:spcPts val="0"/>
                        </a:spcBef>
                        <a:spcAft>
                          <a:spcPts val="0"/>
                        </a:spcAft>
                      </a:pPr>
                      <a:r>
                        <a:rPr lang="de-DE" sz="1500" dirty="0">
                          <a:effectLst/>
                        </a:rPr>
                        <a:t>(Beginn immer i. v., Sequenztherapie prinzipiell möglich) </a:t>
                      </a:r>
                      <a:endParaRPr lang="de-DE" sz="1500" dirty="0">
                        <a:effectLst/>
                        <a:latin typeface="Arial" panose="020B0604020202020204" pitchFamily="34" charset="0"/>
                        <a:cs typeface="Times New Roman" panose="02020603050405020304" pitchFamily="18" charset="0"/>
                      </a:endParaRPr>
                    </a:p>
                  </a:txBody>
                  <a:tcPr marL="36000" marR="0" marT="0" marB="0"/>
                </a:tc>
                <a:tc>
                  <a:txBody>
                    <a:bodyPr/>
                    <a:lstStyle/>
                    <a:p>
                      <a:pPr marL="45085" algn="l" defTabSz="914400" rtl="0" eaLnBrk="1" latinLnBrk="0" hangingPunct="1">
                        <a:lnSpc>
                          <a:spcPct val="100000"/>
                        </a:lnSpc>
                        <a:spcBef>
                          <a:spcPts val="0"/>
                        </a:spcBef>
                        <a:spcAft>
                          <a:spcPts val="0"/>
                        </a:spcAft>
                      </a:pPr>
                      <a:r>
                        <a:rPr lang="de-DE" sz="1500" b="0" kern="1200" dirty="0" err="1">
                          <a:solidFill>
                            <a:schemeClr val="tx1"/>
                          </a:solidFill>
                          <a:effectLst/>
                          <a:latin typeface="+mn-lt"/>
                          <a:ea typeface="+mn-ea"/>
                          <a:cs typeface="+mn-cs"/>
                        </a:rPr>
                        <a:t>Piperacillin</a:t>
                      </a:r>
                      <a:r>
                        <a:rPr lang="de-DE" sz="1500" b="0" kern="1200" dirty="0">
                          <a:solidFill>
                            <a:schemeClr val="tx1"/>
                          </a:solidFill>
                          <a:effectLst/>
                          <a:latin typeface="+mn-lt"/>
                          <a:ea typeface="+mn-ea"/>
                          <a:cs typeface="+mn-cs"/>
                        </a:rPr>
                        <a:t>/</a:t>
                      </a:r>
                      <a:r>
                        <a:rPr lang="de-DE" sz="1500" b="0" kern="1200" dirty="0" err="1">
                          <a:solidFill>
                            <a:schemeClr val="tx1"/>
                          </a:solidFill>
                          <a:effectLst/>
                          <a:latin typeface="+mn-lt"/>
                          <a:ea typeface="+mn-ea"/>
                          <a:cs typeface="+mn-cs"/>
                        </a:rPr>
                        <a:t>Tazobactam</a:t>
                      </a:r>
                      <a:endParaRPr lang="de-DE" sz="1500" b="0" kern="1200" dirty="0">
                        <a:solidFill>
                          <a:schemeClr val="tx1"/>
                        </a:solidFill>
                        <a:effectLst/>
                        <a:latin typeface="+mn-lt"/>
                        <a:ea typeface="+mn-ea"/>
                        <a:cs typeface="+mn-cs"/>
                      </a:endParaRPr>
                    </a:p>
                    <a:p>
                      <a:pPr marL="45085" marR="768985" algn="l" defTabSz="914400" rtl="0" eaLnBrk="1" latinLnBrk="0" hangingPunct="1">
                        <a:lnSpc>
                          <a:spcPct val="100000"/>
                        </a:lnSpc>
                        <a:spcBef>
                          <a:spcPts val="0"/>
                        </a:spcBef>
                        <a:spcAft>
                          <a:spcPts val="0"/>
                        </a:spcAft>
                      </a:pPr>
                      <a:r>
                        <a:rPr lang="de-DE" sz="1500" b="0" kern="1200" dirty="0">
                          <a:solidFill>
                            <a:schemeClr val="tx1"/>
                          </a:solidFill>
                          <a:effectLst/>
                          <a:latin typeface="+mn-lt"/>
                          <a:ea typeface="+mn-ea"/>
                          <a:cs typeface="+mn-cs"/>
                        </a:rPr>
                        <a:t>** </a:t>
                      </a:r>
                    </a:p>
                    <a:p>
                      <a:pPr marL="45085" marR="768985" algn="l" defTabSz="914400" rtl="0" eaLnBrk="1" latinLnBrk="0" hangingPunct="1">
                        <a:lnSpc>
                          <a:spcPct val="100000"/>
                        </a:lnSpc>
                        <a:spcBef>
                          <a:spcPts val="0"/>
                        </a:spcBef>
                        <a:spcAft>
                          <a:spcPts val="0"/>
                        </a:spcAft>
                      </a:pPr>
                      <a:r>
                        <a:rPr lang="de-DE" sz="1500" b="0" kern="1200" dirty="0">
                          <a:solidFill>
                            <a:schemeClr val="tx1"/>
                          </a:solidFill>
                          <a:effectLst/>
                          <a:latin typeface="+mn-lt"/>
                          <a:ea typeface="+mn-ea"/>
                          <a:cs typeface="+mn-cs"/>
                        </a:rPr>
                        <a:t>Ceftriaxon, </a:t>
                      </a:r>
                      <a:r>
                        <a:rPr lang="de-DE" sz="1500" b="0" kern="1200" dirty="0" err="1">
                          <a:solidFill>
                            <a:schemeClr val="tx1"/>
                          </a:solidFill>
                          <a:effectLst/>
                          <a:latin typeface="+mn-lt"/>
                          <a:ea typeface="+mn-ea"/>
                          <a:cs typeface="+mn-cs"/>
                        </a:rPr>
                        <a:t>Cefotaxim</a:t>
                      </a:r>
                      <a:endParaRPr lang="de-DE" sz="1500" b="0" kern="1200" dirty="0">
                        <a:solidFill>
                          <a:schemeClr val="tx1"/>
                        </a:solidFill>
                        <a:effectLst/>
                        <a:latin typeface="+mn-lt"/>
                        <a:ea typeface="+mn-ea"/>
                        <a:cs typeface="+mn-cs"/>
                      </a:endParaRPr>
                    </a:p>
                  </a:txBody>
                  <a:tcPr marL="36000" marR="0" marT="0" marB="0">
                    <a:solidFill>
                      <a:schemeClr val="tx2">
                        <a:lumMod val="20000"/>
                        <a:lumOff val="80000"/>
                      </a:schemeClr>
                    </a:solidFill>
                  </a:tcPr>
                </a:tc>
                <a:tc>
                  <a:txBody>
                    <a:bodyPr/>
                    <a:lstStyle/>
                    <a:p>
                      <a:pPr marL="45720">
                        <a:lnSpc>
                          <a:spcPct val="100000"/>
                        </a:lnSpc>
                        <a:spcBef>
                          <a:spcPts val="0"/>
                        </a:spcBef>
                        <a:spcAft>
                          <a:spcPts val="0"/>
                        </a:spcAft>
                      </a:pPr>
                      <a:r>
                        <a:rPr lang="de-DE" sz="1500" b="0" dirty="0">
                          <a:solidFill>
                            <a:schemeClr val="tx1"/>
                          </a:solidFill>
                          <a:effectLst/>
                        </a:rPr>
                        <a:t>jeweils</a:t>
                      </a:r>
                    </a:p>
                    <a:p>
                      <a:pPr marL="45720">
                        <a:lnSpc>
                          <a:spcPct val="100000"/>
                        </a:lnSpc>
                        <a:spcBef>
                          <a:spcPts val="0"/>
                        </a:spcBef>
                        <a:spcAft>
                          <a:spcPts val="0"/>
                        </a:spcAft>
                      </a:pPr>
                      <a:r>
                        <a:rPr lang="de-DE" sz="1500" b="0" dirty="0">
                          <a:solidFill>
                            <a:schemeClr val="tx1"/>
                          </a:solidFill>
                          <a:effectLst/>
                        </a:rPr>
                        <a:t>+ </a:t>
                      </a:r>
                      <a:r>
                        <a:rPr lang="de-DE" sz="1500" b="0" dirty="0" err="1">
                          <a:solidFill>
                            <a:schemeClr val="tx1"/>
                          </a:solidFill>
                          <a:effectLst/>
                        </a:rPr>
                        <a:t>Makrolid</a:t>
                      </a:r>
                      <a:r>
                        <a:rPr lang="de-DE" sz="1500" b="0" dirty="0">
                          <a:solidFill>
                            <a:schemeClr val="tx1"/>
                          </a:solidFill>
                          <a:effectLst/>
                        </a:rPr>
                        <a:t> für 3 Tage*</a:t>
                      </a:r>
                    </a:p>
                    <a:p>
                      <a:pPr marL="45085">
                        <a:lnSpc>
                          <a:spcPct val="100000"/>
                        </a:lnSpc>
                        <a:spcBef>
                          <a:spcPts val="0"/>
                        </a:spcBef>
                        <a:spcAft>
                          <a:spcPts val="0"/>
                        </a:spcAft>
                      </a:pPr>
                      <a:r>
                        <a:rPr lang="de-DE" sz="1500" b="0" dirty="0">
                          <a:solidFill>
                            <a:schemeClr val="tx1"/>
                          </a:solidFill>
                          <a:effectLst/>
                        </a:rPr>
                        <a:t> </a:t>
                      </a:r>
                      <a:endParaRPr lang="de-DE" sz="1500" b="0" dirty="0">
                        <a:solidFill>
                          <a:schemeClr val="tx1"/>
                        </a:solidFill>
                        <a:effectLst/>
                        <a:latin typeface="Arial" panose="020B0604020202020204" pitchFamily="34" charset="0"/>
                        <a:cs typeface="Times New Roman" panose="02020603050405020304" pitchFamily="18" charset="0"/>
                      </a:endParaRPr>
                    </a:p>
                  </a:txBody>
                  <a:tcPr marL="36000" marR="0" marT="0" marB="0">
                    <a:solidFill>
                      <a:schemeClr val="tx2">
                        <a:lumMod val="20000"/>
                        <a:lumOff val="80000"/>
                      </a:schemeClr>
                    </a:solidFill>
                  </a:tcPr>
                </a:tc>
                <a:tc>
                  <a:txBody>
                    <a:bodyPr/>
                    <a:lstStyle/>
                    <a:p>
                      <a:pPr marL="46355">
                        <a:lnSpc>
                          <a:spcPct val="100000"/>
                        </a:lnSpc>
                        <a:spcBef>
                          <a:spcPts val="0"/>
                        </a:spcBef>
                        <a:spcAft>
                          <a:spcPts val="0"/>
                        </a:spcAft>
                      </a:pPr>
                      <a:r>
                        <a:rPr lang="de-DE" sz="1500" dirty="0" err="1">
                          <a:effectLst/>
                        </a:rPr>
                        <a:t>Moxifloxacin</a:t>
                      </a:r>
                      <a:r>
                        <a:rPr lang="de-DE" sz="1500" dirty="0">
                          <a:effectLst/>
                        </a:rPr>
                        <a:t>, Levofloxacin</a:t>
                      </a:r>
                    </a:p>
                    <a:p>
                      <a:pPr marL="46355" marR="248920">
                        <a:lnSpc>
                          <a:spcPct val="100000"/>
                        </a:lnSpc>
                        <a:spcBef>
                          <a:spcPts val="0"/>
                        </a:spcBef>
                        <a:spcAft>
                          <a:spcPts val="0"/>
                        </a:spcAft>
                      </a:pPr>
                      <a:r>
                        <a:rPr lang="de-DE" sz="1500" dirty="0">
                          <a:effectLst/>
                        </a:rPr>
                        <a:t>(Monotherapie nicht bei septischem Schock) </a:t>
                      </a:r>
                      <a:endParaRPr lang="de-DE" sz="1500" dirty="0">
                        <a:effectLst/>
                        <a:latin typeface="Arial" panose="020B0604020202020204" pitchFamily="34" charset="0"/>
                        <a:cs typeface="Times New Roman" panose="02020603050405020304" pitchFamily="18" charset="0"/>
                      </a:endParaRPr>
                    </a:p>
                  </a:txBody>
                  <a:tcPr marL="36000" marR="0" marT="0" marB="0"/>
                </a:tc>
                <a:extLst>
                  <a:ext uri="{0D108BD9-81ED-4DB2-BD59-A6C34878D82A}">
                    <a16:rowId xmlns:a16="http://schemas.microsoft.com/office/drawing/2014/main" val="348521595"/>
                  </a:ext>
                </a:extLst>
              </a:tr>
            </a:tbl>
          </a:graphicData>
        </a:graphic>
      </p:graphicFrame>
    </p:spTree>
    <p:extLst>
      <p:ext uri="{BB962C8B-B14F-4D97-AF65-F5344CB8AC3E}">
        <p14:creationId xmlns:p14="http://schemas.microsoft.com/office/powerpoint/2010/main" val="323002926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64CC75-AB37-40D8-875B-C5FBA6979D7E}"/>
              </a:ext>
            </a:extLst>
          </p:cNvPr>
          <p:cNvSpPr>
            <a:spLocks noGrp="1"/>
          </p:cNvSpPr>
          <p:nvPr>
            <p:ph type="title"/>
          </p:nvPr>
        </p:nvSpPr>
        <p:spPr>
          <a:xfrm>
            <a:off x="1954160" y="635000"/>
            <a:ext cx="8774196" cy="849784"/>
          </a:xfrm>
        </p:spPr>
        <p:txBody>
          <a:bodyPr>
            <a:normAutofit/>
          </a:bodyPr>
          <a:lstStyle/>
          <a:p>
            <a:r>
              <a:rPr lang="de-DE" dirty="0"/>
              <a:t>Standarddosierungen</a:t>
            </a:r>
          </a:p>
        </p:txBody>
      </p:sp>
      <p:graphicFrame>
        <p:nvGraphicFramePr>
          <p:cNvPr id="7" name="Tabelle 6">
            <a:extLst>
              <a:ext uri="{FF2B5EF4-FFF2-40B4-BE49-F238E27FC236}">
                <a16:creationId xmlns:a16="http://schemas.microsoft.com/office/drawing/2014/main" id="{A90BA201-5082-4264-8E86-5997E177AAE0}"/>
              </a:ext>
            </a:extLst>
          </p:cNvPr>
          <p:cNvGraphicFramePr>
            <a:graphicFrameLocks noGrp="1"/>
          </p:cNvGraphicFramePr>
          <p:nvPr>
            <p:extLst>
              <p:ext uri="{D42A27DB-BD31-4B8C-83A1-F6EECF244321}">
                <p14:modId xmlns:p14="http://schemas.microsoft.com/office/powerpoint/2010/main" val="2979322804"/>
              </p:ext>
            </p:extLst>
          </p:nvPr>
        </p:nvGraphicFramePr>
        <p:xfrm>
          <a:off x="0" y="1611517"/>
          <a:ext cx="12192001" cy="5246483"/>
        </p:xfrm>
        <a:graphic>
          <a:graphicData uri="http://schemas.openxmlformats.org/drawingml/2006/table">
            <a:tbl>
              <a:tblPr firstRow="1" firstCol="1" lastRow="1" lastCol="1" bandRow="1" bandCol="1"/>
              <a:tblGrid>
                <a:gridCol w="4386275">
                  <a:extLst>
                    <a:ext uri="{9D8B030D-6E8A-4147-A177-3AD203B41FA5}">
                      <a16:colId xmlns:a16="http://schemas.microsoft.com/office/drawing/2014/main" val="1510380326"/>
                    </a:ext>
                  </a:extLst>
                </a:gridCol>
                <a:gridCol w="2889304">
                  <a:extLst>
                    <a:ext uri="{9D8B030D-6E8A-4147-A177-3AD203B41FA5}">
                      <a16:colId xmlns:a16="http://schemas.microsoft.com/office/drawing/2014/main" val="4062541486"/>
                    </a:ext>
                  </a:extLst>
                </a:gridCol>
                <a:gridCol w="4916422">
                  <a:extLst>
                    <a:ext uri="{9D8B030D-6E8A-4147-A177-3AD203B41FA5}">
                      <a16:colId xmlns:a16="http://schemas.microsoft.com/office/drawing/2014/main" val="785046580"/>
                    </a:ext>
                  </a:extLst>
                </a:gridCol>
              </a:tblGrid>
              <a:tr h="404676">
                <a:tc>
                  <a:txBody>
                    <a:bodyPr/>
                    <a:lstStyle/>
                    <a:p>
                      <a:pPr marL="48260">
                        <a:spcBef>
                          <a:spcPts val="310"/>
                        </a:spcBef>
                        <a:spcAft>
                          <a:spcPts val="0"/>
                        </a:spcAft>
                      </a:pPr>
                      <a:r>
                        <a:rPr lang="de-DE" sz="1800" b="1" dirty="0">
                          <a:effectLst/>
                          <a:latin typeface="Calibri" panose="020F0502020204030204" pitchFamily="34" charset="0"/>
                          <a:ea typeface="Arial" panose="020B0604020202020204" pitchFamily="34" charset="0"/>
                          <a:cs typeface="Times New Roman" panose="02020603050405020304" pitchFamily="18" charset="0"/>
                        </a:rPr>
                        <a:t>Substanz</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3"/>
                    </a:solidFill>
                  </a:tcPr>
                </a:tc>
                <a:tc>
                  <a:txBody>
                    <a:bodyPr/>
                    <a:lstStyle/>
                    <a:p>
                      <a:pPr marL="45085">
                        <a:spcBef>
                          <a:spcPts val="290"/>
                        </a:spcBef>
                      </a:pPr>
                      <a:r>
                        <a:rPr lang="de-DE" sz="1800" b="1">
                          <a:solidFill>
                            <a:srgbClr val="000000"/>
                          </a:solidFill>
                          <a:effectLst/>
                          <a:latin typeface="Calibri" panose="020F0502020204030204" pitchFamily="34" charset="0"/>
                          <a:ea typeface="Arial" panose="020B0604020202020204" pitchFamily="34" charset="0"/>
                          <a:cs typeface="Times New Roman" panose="02020603050405020304" pitchFamily="18" charset="0"/>
                        </a:rPr>
                        <a:t>Tagesdosis i. v. 1</a:t>
                      </a:r>
                      <a:endParaRPr lang="de-DE" sz="180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3"/>
                    </a:solidFill>
                  </a:tcPr>
                </a:tc>
                <a:tc>
                  <a:txBody>
                    <a:bodyPr/>
                    <a:lstStyle/>
                    <a:p>
                      <a:pPr marL="45085">
                        <a:spcBef>
                          <a:spcPts val="290"/>
                        </a:spcBef>
                      </a:pPr>
                      <a:r>
                        <a:rPr lang="de-DE" sz="1800" b="1">
                          <a:solidFill>
                            <a:srgbClr val="000000"/>
                          </a:solidFill>
                          <a:effectLst/>
                          <a:latin typeface="Calibri" panose="020F0502020204030204" pitchFamily="34" charset="0"/>
                          <a:ea typeface="Arial" panose="020B0604020202020204" pitchFamily="34" charset="0"/>
                          <a:cs typeface="Times New Roman" panose="02020603050405020304" pitchFamily="18" charset="0"/>
                        </a:rPr>
                        <a:t>Tagesdosis p. o.</a:t>
                      </a:r>
                      <a:endParaRPr lang="de-DE" sz="180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3"/>
                    </a:solidFill>
                  </a:tcPr>
                </a:tc>
                <a:extLst>
                  <a:ext uri="{0D108BD9-81ED-4DB2-BD59-A6C34878D82A}">
                    <a16:rowId xmlns:a16="http://schemas.microsoft.com/office/drawing/2014/main" val="599950256"/>
                  </a:ext>
                </a:extLst>
              </a:tr>
              <a:tr h="429967">
                <a:tc gridSpan="3">
                  <a:txBody>
                    <a:bodyPr/>
                    <a:lstStyle/>
                    <a:p>
                      <a:pPr marL="45085">
                        <a:spcBef>
                          <a:spcPts val="310"/>
                        </a:spcBef>
                      </a:pPr>
                      <a:r>
                        <a:rPr lang="de-DE" sz="1800" b="1" dirty="0">
                          <a:solidFill>
                            <a:srgbClr val="000000"/>
                          </a:solidFill>
                          <a:effectLst/>
                          <a:latin typeface="Calibri" panose="020F0502020204030204" pitchFamily="34" charset="0"/>
                          <a:ea typeface="Arial" panose="020B0604020202020204" pitchFamily="34" charset="0"/>
                          <a:cs typeface="Times New Roman" panose="02020603050405020304" pitchFamily="18" charset="0"/>
                        </a:rPr>
                        <a:t>Aminopenicilline</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700694926"/>
                  </a:ext>
                </a:extLst>
              </a:tr>
              <a:tr h="439864">
                <a:tc>
                  <a:txBody>
                    <a:bodyPr/>
                    <a:lstStyle/>
                    <a:p>
                      <a:pPr marL="45085">
                        <a:spcBef>
                          <a:spcPts val="370"/>
                        </a:spcBef>
                      </a:pPr>
                      <a:r>
                        <a:rPr lang="de-DE" sz="1800" dirty="0">
                          <a:effectLst/>
                          <a:latin typeface="Calibri" panose="020F0502020204030204" pitchFamily="34" charset="0"/>
                          <a:ea typeface="Arial" panose="020B0604020202020204" pitchFamily="34" charset="0"/>
                          <a:cs typeface="Times New Roman" panose="02020603050405020304" pitchFamily="18" charset="0"/>
                        </a:rPr>
                        <a:t>Amoxicillin</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70"/>
                        </a:spcBef>
                      </a:pPr>
                      <a:r>
                        <a:rPr lang="de-DE" sz="1800" dirty="0">
                          <a:effectLst/>
                          <a:latin typeface="Calibri" panose="020F0502020204030204" pitchFamily="34" charset="0"/>
                          <a:ea typeface="Arial" panose="020B0604020202020204" pitchFamily="34" charset="0"/>
                          <a:cs typeface="Times New Roman" panose="02020603050405020304" pitchFamily="18" charset="0"/>
                        </a:rPr>
                        <a:t>nicht verfügbar</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70"/>
                        </a:spcBef>
                      </a:pPr>
                      <a:r>
                        <a:rPr lang="de-DE" sz="1800" dirty="0">
                          <a:effectLst/>
                          <a:latin typeface="Calibri" panose="020F0502020204030204" pitchFamily="34" charset="0"/>
                          <a:ea typeface="Arial" panose="020B0604020202020204" pitchFamily="34" charset="0"/>
                          <a:cs typeface="Times New Roman" panose="02020603050405020304" pitchFamily="18" charset="0"/>
                        </a:rPr>
                        <a:t>3 x 1000 mg</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7341319"/>
                  </a:ext>
                </a:extLst>
              </a:tr>
              <a:tr h="442064">
                <a:tc>
                  <a:txBody>
                    <a:bodyPr/>
                    <a:lstStyle/>
                    <a:p>
                      <a:pPr marL="45085">
                        <a:spcBef>
                          <a:spcPts val="380"/>
                        </a:spcBef>
                      </a:pPr>
                      <a:r>
                        <a:rPr lang="de-DE" sz="1800" dirty="0">
                          <a:effectLst/>
                          <a:latin typeface="Calibri" panose="020F0502020204030204" pitchFamily="34" charset="0"/>
                          <a:ea typeface="Arial" panose="020B0604020202020204" pitchFamily="34" charset="0"/>
                          <a:cs typeface="Times New Roman" panose="02020603050405020304" pitchFamily="18" charset="0"/>
                        </a:rPr>
                        <a:t>Ampicillin</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80"/>
                        </a:spcBef>
                      </a:pPr>
                      <a:r>
                        <a:rPr lang="de-DE" sz="1800" dirty="0">
                          <a:effectLst/>
                          <a:latin typeface="Calibri" panose="020F0502020204030204" pitchFamily="34" charset="0"/>
                          <a:ea typeface="Arial" panose="020B0604020202020204" pitchFamily="34" charset="0"/>
                          <a:cs typeface="Times New Roman" panose="02020603050405020304" pitchFamily="18" charset="0"/>
                        </a:rPr>
                        <a:t>3 – 4 x 2 g</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a:spcBef>
                          <a:spcPts val="380"/>
                        </a:spcBef>
                        <a:spcAft>
                          <a:spcPts val="0"/>
                        </a:spcAft>
                      </a:pPr>
                      <a:r>
                        <a:rPr lang="de-DE" sz="1800" dirty="0">
                          <a:effectLst/>
                          <a:latin typeface="Calibri" panose="020F0502020204030204" pitchFamily="34" charset="0"/>
                          <a:ea typeface="Arial" panose="020B0604020202020204" pitchFamily="34" charset="0"/>
                          <a:cs typeface="Times New Roman" panose="02020603050405020304" pitchFamily="18" charset="0"/>
                        </a:rPr>
                        <a:t>nicht empfohlen</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8089421"/>
                  </a:ext>
                </a:extLst>
              </a:tr>
              <a:tr h="442064">
                <a:tc gridSpan="3">
                  <a:txBody>
                    <a:bodyPr/>
                    <a:lstStyle/>
                    <a:p>
                      <a:pPr marL="45085">
                        <a:spcBef>
                          <a:spcPts val="370"/>
                        </a:spcBef>
                      </a:pPr>
                      <a:r>
                        <a:rPr lang="de-DE" sz="1800" dirty="0">
                          <a:solidFill>
                            <a:srgbClr val="000000"/>
                          </a:solidFill>
                          <a:effectLst/>
                          <a:latin typeface="Calibri" panose="020F0502020204030204" pitchFamily="34" charset="0"/>
                          <a:ea typeface="Arial" panose="020B0604020202020204" pitchFamily="34" charset="0"/>
                          <a:cs typeface="Times New Roman" panose="02020603050405020304" pitchFamily="18" charset="0"/>
                        </a:rPr>
                        <a:t>Penicillin/</a:t>
                      </a:r>
                      <a:r>
                        <a:rPr lang="de-DE" sz="1800" dirty="0" err="1">
                          <a:solidFill>
                            <a:srgbClr val="000000"/>
                          </a:solidFill>
                          <a:effectLst/>
                          <a:latin typeface="Calibri" panose="020F0502020204030204" pitchFamily="34" charset="0"/>
                          <a:ea typeface="Arial" panose="020B0604020202020204" pitchFamily="34" charset="0"/>
                          <a:cs typeface="Times New Roman" panose="02020603050405020304" pitchFamily="18" charset="0"/>
                        </a:rPr>
                        <a:t>Betalaktamase</a:t>
                      </a:r>
                      <a:r>
                        <a:rPr lang="de-DE" sz="1800" dirty="0">
                          <a:solidFill>
                            <a:srgbClr val="000000"/>
                          </a:solidFill>
                          <a:effectLst/>
                          <a:latin typeface="Calibri" panose="020F0502020204030204" pitchFamily="34" charset="0"/>
                          <a:ea typeface="Arial" panose="020B0604020202020204" pitchFamily="34" charset="0"/>
                          <a:cs typeface="Times New Roman" panose="02020603050405020304" pitchFamily="18" charset="0"/>
                        </a:rPr>
                        <a:t>-Inhibitor-Kombinationen</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07121861"/>
                  </a:ext>
                </a:extLst>
              </a:tr>
              <a:tr h="439864">
                <a:tc>
                  <a:txBody>
                    <a:bodyPr/>
                    <a:lstStyle/>
                    <a:p>
                      <a:pPr marL="45085">
                        <a:spcBef>
                          <a:spcPts val="370"/>
                        </a:spcBef>
                      </a:pPr>
                      <a:r>
                        <a:rPr lang="de-DE" sz="1800">
                          <a:effectLst/>
                          <a:latin typeface="Calibri" panose="020F0502020204030204" pitchFamily="34" charset="0"/>
                          <a:ea typeface="Arial" panose="020B0604020202020204" pitchFamily="34" charset="0"/>
                          <a:cs typeface="Times New Roman" panose="02020603050405020304" pitchFamily="18" charset="0"/>
                        </a:rPr>
                        <a:t>Ampicillin/Sulbactam</a:t>
                      </a:r>
                      <a:endParaRPr lang="de-DE" sz="180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70"/>
                        </a:spcBef>
                      </a:pPr>
                      <a:r>
                        <a:rPr lang="de-DE" sz="1800" dirty="0">
                          <a:effectLst/>
                          <a:latin typeface="Calibri" panose="020F0502020204030204" pitchFamily="34" charset="0"/>
                          <a:ea typeface="Arial" panose="020B0604020202020204" pitchFamily="34" charset="0"/>
                          <a:cs typeface="Times New Roman" panose="02020603050405020304" pitchFamily="18" charset="0"/>
                        </a:rPr>
                        <a:t>3 – 4 x 3 g</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70"/>
                        </a:spcBef>
                      </a:pPr>
                      <a:r>
                        <a:rPr lang="de-DE" sz="1800" dirty="0">
                          <a:effectLst/>
                          <a:latin typeface="Calibri" panose="020F0502020204030204" pitchFamily="34" charset="0"/>
                          <a:ea typeface="Arial" panose="020B0604020202020204" pitchFamily="34" charset="0"/>
                          <a:cs typeface="Times New Roman" panose="02020603050405020304" pitchFamily="18" charset="0"/>
                        </a:rPr>
                        <a:t>initial nicht empfohlen</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5185369"/>
                  </a:ext>
                </a:extLst>
              </a:tr>
              <a:tr h="442064">
                <a:tc>
                  <a:txBody>
                    <a:bodyPr/>
                    <a:lstStyle/>
                    <a:p>
                      <a:pPr marL="45085">
                        <a:spcBef>
                          <a:spcPts val="380"/>
                        </a:spcBef>
                      </a:pPr>
                      <a:r>
                        <a:rPr lang="de-DE" sz="1800">
                          <a:effectLst/>
                          <a:latin typeface="Calibri" panose="020F0502020204030204" pitchFamily="34" charset="0"/>
                          <a:ea typeface="Arial" panose="020B0604020202020204" pitchFamily="34" charset="0"/>
                          <a:cs typeface="Times New Roman" panose="02020603050405020304" pitchFamily="18" charset="0"/>
                        </a:rPr>
                        <a:t>Amoxicillin-Clavulansäure</a:t>
                      </a:r>
                      <a:endParaRPr lang="de-DE" sz="180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80"/>
                        </a:spcBef>
                      </a:pPr>
                      <a:r>
                        <a:rPr lang="de-DE" sz="1800" dirty="0">
                          <a:effectLst/>
                          <a:latin typeface="Calibri" panose="020F0502020204030204" pitchFamily="34" charset="0"/>
                          <a:ea typeface="Arial" panose="020B0604020202020204" pitchFamily="34" charset="0"/>
                          <a:cs typeface="Times New Roman" panose="02020603050405020304" pitchFamily="18" charset="0"/>
                        </a:rPr>
                        <a:t>3 x 2,2 g</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a:spcBef>
                          <a:spcPts val="380"/>
                        </a:spcBef>
                        <a:spcAft>
                          <a:spcPts val="0"/>
                        </a:spcAft>
                      </a:pPr>
                      <a:r>
                        <a:rPr lang="de-DE" sz="1800" dirty="0">
                          <a:effectLst/>
                          <a:latin typeface="Calibri" panose="020F0502020204030204" pitchFamily="34" charset="0"/>
                          <a:ea typeface="Arial" panose="020B0604020202020204" pitchFamily="34" charset="0"/>
                          <a:cs typeface="Times New Roman" panose="02020603050405020304" pitchFamily="18" charset="0"/>
                        </a:rPr>
                        <a:t>2 – 3 x 875/125mg </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3967138"/>
                  </a:ext>
                </a:extLst>
              </a:tr>
              <a:tr h="442064">
                <a:tc>
                  <a:txBody>
                    <a:bodyPr/>
                    <a:lstStyle/>
                    <a:p>
                      <a:pPr marL="45085">
                        <a:spcBef>
                          <a:spcPts val="370"/>
                        </a:spcBef>
                      </a:pPr>
                      <a:r>
                        <a:rPr lang="de-DE" sz="1800">
                          <a:effectLst/>
                          <a:latin typeface="Calibri" panose="020F0502020204030204" pitchFamily="34" charset="0"/>
                          <a:ea typeface="Arial" panose="020B0604020202020204" pitchFamily="34" charset="0"/>
                          <a:cs typeface="Times New Roman" panose="02020603050405020304" pitchFamily="18" charset="0"/>
                        </a:rPr>
                        <a:t>Piperacillin/Tazobactam</a:t>
                      </a:r>
                      <a:endParaRPr lang="de-DE" sz="180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70"/>
                        </a:spcBef>
                      </a:pPr>
                      <a:r>
                        <a:rPr lang="de-DE" sz="1800" dirty="0">
                          <a:effectLst/>
                          <a:latin typeface="Calibri" panose="020F0502020204030204" pitchFamily="34" charset="0"/>
                          <a:ea typeface="Arial" panose="020B0604020202020204" pitchFamily="34" charset="0"/>
                          <a:cs typeface="Times New Roman" panose="02020603050405020304" pitchFamily="18" charset="0"/>
                        </a:rPr>
                        <a:t>3 – 4 x 4,5 g</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70"/>
                        </a:spcBef>
                      </a:pPr>
                      <a:r>
                        <a:rPr lang="de-DE" sz="1800" dirty="0">
                          <a:effectLst/>
                          <a:latin typeface="Calibri" panose="020F0502020204030204" pitchFamily="34" charset="0"/>
                          <a:ea typeface="Arial" panose="020B0604020202020204" pitchFamily="34" charset="0"/>
                          <a:cs typeface="Times New Roman" panose="02020603050405020304" pitchFamily="18" charset="0"/>
                        </a:rPr>
                        <a:t>nicht verfügbar</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6511073"/>
                  </a:ext>
                </a:extLst>
              </a:tr>
              <a:tr h="439864">
                <a:tc gridSpan="3">
                  <a:txBody>
                    <a:bodyPr/>
                    <a:lstStyle/>
                    <a:p>
                      <a:pPr marL="45085">
                        <a:spcBef>
                          <a:spcPts val="370"/>
                        </a:spcBef>
                      </a:pPr>
                      <a:r>
                        <a:rPr lang="de-DE" sz="1800" b="1" dirty="0">
                          <a:solidFill>
                            <a:srgbClr val="000000"/>
                          </a:solidFill>
                          <a:effectLst/>
                          <a:latin typeface="Calibri" panose="020F0502020204030204" pitchFamily="34" charset="0"/>
                          <a:ea typeface="Arial" panose="020B0604020202020204" pitchFamily="34" charset="0"/>
                          <a:cs typeface="Times New Roman" panose="02020603050405020304" pitchFamily="18" charset="0"/>
                        </a:rPr>
                        <a:t>Cephalosporine</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792306303"/>
                  </a:ext>
                </a:extLst>
              </a:tr>
              <a:tr h="442064">
                <a:tc>
                  <a:txBody>
                    <a:bodyPr/>
                    <a:lstStyle/>
                    <a:p>
                      <a:pPr marL="45085">
                        <a:spcBef>
                          <a:spcPts val="380"/>
                        </a:spcBef>
                      </a:pPr>
                      <a:r>
                        <a:rPr lang="de-DE" sz="1800">
                          <a:effectLst/>
                          <a:latin typeface="Calibri" panose="020F0502020204030204" pitchFamily="34" charset="0"/>
                          <a:ea typeface="Arial" panose="020B0604020202020204" pitchFamily="34" charset="0"/>
                          <a:cs typeface="Times New Roman" panose="02020603050405020304" pitchFamily="18" charset="0"/>
                        </a:rPr>
                        <a:t>Cefuroxim</a:t>
                      </a:r>
                      <a:endParaRPr lang="de-DE" sz="180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80"/>
                        </a:spcBef>
                      </a:pPr>
                      <a:r>
                        <a:rPr lang="de-DE" sz="1800" dirty="0">
                          <a:effectLst/>
                          <a:latin typeface="Calibri" panose="020F0502020204030204" pitchFamily="34" charset="0"/>
                          <a:ea typeface="Arial" panose="020B0604020202020204" pitchFamily="34" charset="0"/>
                          <a:cs typeface="Times New Roman" panose="02020603050405020304" pitchFamily="18" charset="0"/>
                        </a:rPr>
                        <a:t>3 – 4 x 1,5 g</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80"/>
                        </a:spcBef>
                      </a:pPr>
                      <a:r>
                        <a:rPr lang="de-DE" sz="1800" dirty="0">
                          <a:effectLst/>
                          <a:latin typeface="Calibri" panose="020F0502020204030204" pitchFamily="34" charset="0"/>
                          <a:ea typeface="Arial" panose="020B0604020202020204" pitchFamily="34" charset="0"/>
                          <a:cs typeface="Times New Roman" panose="02020603050405020304" pitchFamily="18" charset="0"/>
                        </a:rPr>
                        <a:t>nicht empfohlen</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4097339"/>
                  </a:ext>
                </a:extLst>
              </a:tr>
              <a:tr h="442064">
                <a:tc>
                  <a:txBody>
                    <a:bodyPr/>
                    <a:lstStyle/>
                    <a:p>
                      <a:pPr marL="45085">
                        <a:spcBef>
                          <a:spcPts val="370"/>
                        </a:spcBef>
                      </a:pPr>
                      <a:r>
                        <a:rPr lang="de-DE" sz="1800">
                          <a:effectLst/>
                          <a:latin typeface="Calibri" panose="020F0502020204030204" pitchFamily="34" charset="0"/>
                          <a:ea typeface="Arial" panose="020B0604020202020204" pitchFamily="34" charset="0"/>
                          <a:cs typeface="Times New Roman" panose="02020603050405020304" pitchFamily="18" charset="0"/>
                        </a:rPr>
                        <a:t>Ceftriaxon</a:t>
                      </a:r>
                      <a:endParaRPr lang="de-DE" sz="180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70"/>
                        </a:spcBef>
                      </a:pPr>
                      <a:r>
                        <a:rPr lang="de-DE" sz="1800">
                          <a:effectLst/>
                          <a:latin typeface="Calibri" panose="020F0502020204030204" pitchFamily="34" charset="0"/>
                          <a:ea typeface="Arial" panose="020B0604020202020204" pitchFamily="34" charset="0"/>
                          <a:cs typeface="Times New Roman" panose="02020603050405020304" pitchFamily="18" charset="0"/>
                        </a:rPr>
                        <a:t>1 x 2 g</a:t>
                      </a:r>
                      <a:endParaRPr lang="de-DE" sz="180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70"/>
                        </a:spcBef>
                      </a:pPr>
                      <a:r>
                        <a:rPr lang="de-DE" sz="1800" dirty="0">
                          <a:effectLst/>
                          <a:latin typeface="Calibri" panose="020F0502020204030204" pitchFamily="34" charset="0"/>
                          <a:ea typeface="Arial" panose="020B0604020202020204" pitchFamily="34" charset="0"/>
                          <a:cs typeface="Times New Roman" panose="02020603050405020304" pitchFamily="18" charset="0"/>
                        </a:rPr>
                        <a:t>nicht verfügbar</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2159138"/>
                  </a:ext>
                </a:extLst>
              </a:tr>
              <a:tr h="439864">
                <a:tc>
                  <a:txBody>
                    <a:bodyPr/>
                    <a:lstStyle/>
                    <a:p>
                      <a:pPr marL="45085">
                        <a:spcBef>
                          <a:spcPts val="370"/>
                        </a:spcBef>
                      </a:pPr>
                      <a:r>
                        <a:rPr lang="de-DE" sz="1800">
                          <a:effectLst/>
                          <a:latin typeface="Calibri" panose="020F0502020204030204" pitchFamily="34" charset="0"/>
                          <a:ea typeface="Arial" panose="020B0604020202020204" pitchFamily="34" charset="0"/>
                          <a:cs typeface="Times New Roman" panose="02020603050405020304" pitchFamily="18" charset="0"/>
                        </a:rPr>
                        <a:t>Cefotaxim</a:t>
                      </a:r>
                      <a:endParaRPr lang="de-DE" sz="180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70"/>
                        </a:spcBef>
                      </a:pPr>
                      <a:r>
                        <a:rPr lang="de-DE" sz="1800">
                          <a:effectLst/>
                          <a:latin typeface="Calibri" panose="020F0502020204030204" pitchFamily="34" charset="0"/>
                          <a:ea typeface="Arial" panose="020B0604020202020204" pitchFamily="34" charset="0"/>
                          <a:cs typeface="Times New Roman" panose="02020603050405020304" pitchFamily="18" charset="0"/>
                        </a:rPr>
                        <a:t>3 – 4 x 2 g</a:t>
                      </a:r>
                      <a:endParaRPr lang="de-DE" sz="180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70"/>
                        </a:spcBef>
                      </a:pPr>
                      <a:r>
                        <a:rPr lang="de-DE" sz="1800" dirty="0">
                          <a:effectLst/>
                          <a:latin typeface="Calibri" panose="020F0502020204030204" pitchFamily="34" charset="0"/>
                          <a:ea typeface="Arial" panose="020B0604020202020204" pitchFamily="34" charset="0"/>
                          <a:cs typeface="Times New Roman" panose="02020603050405020304" pitchFamily="18" charset="0"/>
                        </a:rPr>
                        <a:t>nicht verfügbar</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252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4048760"/>
                  </a:ext>
                </a:extLst>
              </a:tr>
            </a:tbl>
          </a:graphicData>
        </a:graphic>
      </p:graphicFrame>
    </p:spTree>
    <p:extLst>
      <p:ext uri="{BB962C8B-B14F-4D97-AF65-F5344CB8AC3E}">
        <p14:creationId xmlns:p14="http://schemas.microsoft.com/office/powerpoint/2010/main" val="293961197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64CC75-AB37-40D8-875B-C5FBA6979D7E}"/>
              </a:ext>
            </a:extLst>
          </p:cNvPr>
          <p:cNvSpPr>
            <a:spLocks noGrp="1"/>
          </p:cNvSpPr>
          <p:nvPr>
            <p:ph type="title"/>
          </p:nvPr>
        </p:nvSpPr>
        <p:spPr>
          <a:xfrm>
            <a:off x="1954160" y="635000"/>
            <a:ext cx="7570086" cy="849784"/>
          </a:xfrm>
        </p:spPr>
        <p:txBody>
          <a:bodyPr>
            <a:normAutofit/>
          </a:bodyPr>
          <a:lstStyle/>
          <a:p>
            <a:r>
              <a:rPr lang="de-DE" dirty="0"/>
              <a:t>Standarddosierungen</a:t>
            </a:r>
          </a:p>
        </p:txBody>
      </p:sp>
      <p:graphicFrame>
        <p:nvGraphicFramePr>
          <p:cNvPr id="5" name="Tabelle 4">
            <a:extLst>
              <a:ext uri="{FF2B5EF4-FFF2-40B4-BE49-F238E27FC236}">
                <a16:creationId xmlns:a16="http://schemas.microsoft.com/office/drawing/2014/main" id="{928C4508-59F8-4E14-92F2-503B1A27479A}"/>
              </a:ext>
            </a:extLst>
          </p:cNvPr>
          <p:cNvGraphicFramePr>
            <a:graphicFrameLocks noGrp="1"/>
          </p:cNvGraphicFramePr>
          <p:nvPr>
            <p:extLst>
              <p:ext uri="{D42A27DB-BD31-4B8C-83A1-F6EECF244321}">
                <p14:modId xmlns:p14="http://schemas.microsoft.com/office/powerpoint/2010/main" val="1000742411"/>
              </p:ext>
            </p:extLst>
          </p:nvPr>
        </p:nvGraphicFramePr>
        <p:xfrm>
          <a:off x="0" y="1593410"/>
          <a:ext cx="12191999" cy="5264595"/>
        </p:xfrm>
        <a:graphic>
          <a:graphicData uri="http://schemas.openxmlformats.org/drawingml/2006/table">
            <a:tbl>
              <a:tblPr firstRow="1" firstCol="1" lastRow="1" lastCol="1" bandRow="1" bandCol="1"/>
              <a:tblGrid>
                <a:gridCol w="4386273">
                  <a:extLst>
                    <a:ext uri="{9D8B030D-6E8A-4147-A177-3AD203B41FA5}">
                      <a16:colId xmlns:a16="http://schemas.microsoft.com/office/drawing/2014/main" val="2915035945"/>
                    </a:ext>
                  </a:extLst>
                </a:gridCol>
                <a:gridCol w="2889303">
                  <a:extLst>
                    <a:ext uri="{9D8B030D-6E8A-4147-A177-3AD203B41FA5}">
                      <a16:colId xmlns:a16="http://schemas.microsoft.com/office/drawing/2014/main" val="2496761702"/>
                    </a:ext>
                  </a:extLst>
                </a:gridCol>
                <a:gridCol w="4916423">
                  <a:extLst>
                    <a:ext uri="{9D8B030D-6E8A-4147-A177-3AD203B41FA5}">
                      <a16:colId xmlns:a16="http://schemas.microsoft.com/office/drawing/2014/main" val="527669528"/>
                    </a:ext>
                  </a:extLst>
                </a:gridCol>
              </a:tblGrid>
              <a:tr h="350973">
                <a:tc>
                  <a:txBody>
                    <a:bodyPr/>
                    <a:lstStyle/>
                    <a:p>
                      <a:pPr marL="45085">
                        <a:spcBef>
                          <a:spcPts val="370"/>
                        </a:spcBef>
                      </a:pPr>
                      <a:r>
                        <a:rPr lang="de-DE" sz="1800" b="1" dirty="0">
                          <a:solidFill>
                            <a:srgbClr val="000000"/>
                          </a:solidFill>
                          <a:effectLst/>
                          <a:latin typeface="Calibri" panose="020F0502020204030204" pitchFamily="34" charset="0"/>
                          <a:ea typeface="Arial" panose="020B0604020202020204" pitchFamily="34" charset="0"/>
                          <a:cs typeface="Times New Roman" panose="02020603050405020304" pitchFamily="18" charset="0"/>
                        </a:rPr>
                        <a:t>Substanz</a:t>
                      </a:r>
                      <a:endParaRPr lang="de-DE" sz="1800" b="1" dirty="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45085">
                        <a:spcBef>
                          <a:spcPts val="370"/>
                        </a:spcBef>
                      </a:pPr>
                      <a:r>
                        <a:rPr lang="de-DE" sz="1800" b="1" dirty="0">
                          <a:solidFill>
                            <a:srgbClr val="000000"/>
                          </a:solidFill>
                          <a:effectLst/>
                          <a:latin typeface="Calibri" panose="020F0502020204030204" pitchFamily="34" charset="0"/>
                          <a:ea typeface="Arial" panose="020B0604020202020204" pitchFamily="34" charset="0"/>
                          <a:cs typeface="Times New Roman" panose="02020603050405020304" pitchFamily="18" charset="0"/>
                        </a:rPr>
                        <a:t>Tagesdosis i. v. </a:t>
                      </a:r>
                      <a:endParaRPr lang="de-DE" sz="1800" b="1" dirty="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45085">
                        <a:spcBef>
                          <a:spcPts val="370"/>
                        </a:spcBef>
                      </a:pPr>
                      <a:r>
                        <a:rPr lang="de-DE" sz="1800" b="1" dirty="0">
                          <a:solidFill>
                            <a:srgbClr val="000000"/>
                          </a:solidFill>
                          <a:effectLst/>
                          <a:latin typeface="Calibri" panose="020F0502020204030204" pitchFamily="34" charset="0"/>
                          <a:ea typeface="Arial" panose="020B0604020202020204" pitchFamily="34" charset="0"/>
                          <a:cs typeface="Times New Roman" panose="02020603050405020304" pitchFamily="18" charset="0"/>
                        </a:rPr>
                        <a:t>Tagesdosis p. o.</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3830645797"/>
                  </a:ext>
                </a:extLst>
              </a:tr>
              <a:tr h="350973">
                <a:tc gridSpan="3">
                  <a:txBody>
                    <a:bodyPr/>
                    <a:lstStyle/>
                    <a:p>
                      <a:pPr marL="45085">
                        <a:spcBef>
                          <a:spcPts val="380"/>
                        </a:spcBef>
                      </a:pPr>
                      <a:r>
                        <a:rPr lang="de-DE" sz="1800" b="1" dirty="0">
                          <a:solidFill>
                            <a:srgbClr val="000000"/>
                          </a:solidFill>
                          <a:effectLst/>
                          <a:latin typeface="Calibri" panose="020F0502020204030204" pitchFamily="34" charset="0"/>
                          <a:ea typeface="Arial" panose="020B0604020202020204" pitchFamily="34" charset="0"/>
                          <a:cs typeface="Times New Roman" panose="02020603050405020304" pitchFamily="18" charset="0"/>
                        </a:rPr>
                        <a:t>Carbapeneme</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487800396"/>
                  </a:ext>
                </a:extLst>
              </a:tr>
              <a:tr h="350973">
                <a:tc>
                  <a:txBody>
                    <a:bodyPr/>
                    <a:lstStyle/>
                    <a:p>
                      <a:pPr marL="45085">
                        <a:spcBef>
                          <a:spcPts val="370"/>
                        </a:spcBef>
                      </a:pPr>
                      <a:r>
                        <a:rPr lang="de-DE" sz="1800" dirty="0" err="1">
                          <a:effectLst/>
                          <a:latin typeface="Calibri" panose="020F0502020204030204" pitchFamily="34" charset="0"/>
                          <a:ea typeface="Arial" panose="020B0604020202020204" pitchFamily="34" charset="0"/>
                          <a:cs typeface="Times New Roman" panose="02020603050405020304" pitchFamily="18" charset="0"/>
                        </a:rPr>
                        <a:t>Ertapenem</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70"/>
                        </a:spcBef>
                      </a:pPr>
                      <a:r>
                        <a:rPr lang="de-DE" sz="1800" dirty="0">
                          <a:effectLst/>
                          <a:latin typeface="Calibri" panose="020F0502020204030204" pitchFamily="34" charset="0"/>
                          <a:ea typeface="Arial" panose="020B0604020202020204" pitchFamily="34" charset="0"/>
                          <a:cs typeface="Times New Roman" panose="02020603050405020304" pitchFamily="18" charset="0"/>
                        </a:rPr>
                        <a:t>1 x 1 g</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a:spcBef>
                          <a:spcPts val="370"/>
                        </a:spcBef>
                      </a:pPr>
                      <a:r>
                        <a:rPr lang="de-DE" sz="1800">
                          <a:effectLst/>
                          <a:latin typeface="Calibri" panose="020F0502020204030204" pitchFamily="34" charset="0"/>
                          <a:ea typeface="Arial" panose="020B0604020202020204" pitchFamily="34" charset="0"/>
                          <a:cs typeface="Times New Roman" panose="02020603050405020304" pitchFamily="18" charset="0"/>
                        </a:rPr>
                        <a:t>nicht verfügbar</a:t>
                      </a:r>
                      <a:endParaRPr lang="de-DE" sz="180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2947478"/>
                  </a:ext>
                </a:extLst>
              </a:tr>
              <a:tr h="350973">
                <a:tc>
                  <a:txBody>
                    <a:bodyPr/>
                    <a:lstStyle/>
                    <a:p>
                      <a:pPr marL="45085">
                        <a:spcBef>
                          <a:spcPts val="370"/>
                        </a:spcBef>
                      </a:pPr>
                      <a:r>
                        <a:rPr lang="de-DE" sz="1800">
                          <a:effectLst/>
                          <a:latin typeface="Calibri" panose="020F0502020204030204" pitchFamily="34" charset="0"/>
                          <a:ea typeface="Arial" panose="020B0604020202020204" pitchFamily="34" charset="0"/>
                          <a:cs typeface="Times New Roman" panose="02020603050405020304" pitchFamily="18" charset="0"/>
                        </a:rPr>
                        <a:t>Meropenem</a:t>
                      </a:r>
                      <a:endParaRPr lang="de-DE" sz="180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70"/>
                        </a:spcBef>
                      </a:pPr>
                      <a:r>
                        <a:rPr lang="de-DE" sz="1800" dirty="0">
                          <a:effectLst/>
                          <a:latin typeface="Calibri" panose="020F0502020204030204" pitchFamily="34" charset="0"/>
                          <a:ea typeface="Arial" panose="020B0604020202020204" pitchFamily="34" charset="0"/>
                          <a:cs typeface="Times New Roman" panose="02020603050405020304" pitchFamily="18" charset="0"/>
                        </a:rPr>
                        <a:t>3 x 1–2g</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a:spcBef>
                          <a:spcPts val="370"/>
                        </a:spcBef>
                      </a:pPr>
                      <a:r>
                        <a:rPr lang="de-DE" sz="1800">
                          <a:effectLst/>
                          <a:latin typeface="Calibri" panose="020F0502020204030204" pitchFamily="34" charset="0"/>
                          <a:ea typeface="Arial" panose="020B0604020202020204" pitchFamily="34" charset="0"/>
                          <a:cs typeface="Times New Roman" panose="02020603050405020304" pitchFamily="18" charset="0"/>
                        </a:rPr>
                        <a:t>nicht verfügbar</a:t>
                      </a:r>
                      <a:endParaRPr lang="de-DE" sz="180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3535202"/>
                  </a:ext>
                </a:extLst>
              </a:tr>
              <a:tr h="350973">
                <a:tc>
                  <a:txBody>
                    <a:bodyPr/>
                    <a:lstStyle/>
                    <a:p>
                      <a:pPr marL="45085">
                        <a:spcBef>
                          <a:spcPts val="380"/>
                        </a:spcBef>
                      </a:pPr>
                      <a:r>
                        <a:rPr lang="de-DE" sz="1800">
                          <a:effectLst/>
                          <a:latin typeface="Calibri" panose="020F0502020204030204" pitchFamily="34" charset="0"/>
                          <a:ea typeface="Arial" panose="020B0604020202020204" pitchFamily="34" charset="0"/>
                          <a:cs typeface="Times New Roman" panose="02020603050405020304" pitchFamily="18" charset="0"/>
                        </a:rPr>
                        <a:t>Imipenem</a:t>
                      </a:r>
                      <a:endParaRPr lang="de-DE" sz="180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80"/>
                        </a:spcBef>
                      </a:pPr>
                      <a:r>
                        <a:rPr lang="de-DE" sz="1800">
                          <a:effectLst/>
                          <a:latin typeface="Calibri" panose="020F0502020204030204" pitchFamily="34" charset="0"/>
                          <a:ea typeface="Arial" panose="020B0604020202020204" pitchFamily="34" charset="0"/>
                          <a:cs typeface="Times New Roman" panose="02020603050405020304" pitchFamily="18" charset="0"/>
                        </a:rPr>
                        <a:t>3 x 1 g</a:t>
                      </a:r>
                      <a:endParaRPr lang="de-DE" sz="180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a:spcBef>
                          <a:spcPts val="380"/>
                        </a:spcBef>
                        <a:spcAft>
                          <a:spcPts val="0"/>
                        </a:spcAft>
                      </a:pPr>
                      <a:r>
                        <a:rPr lang="de-DE" sz="1800">
                          <a:effectLst/>
                          <a:latin typeface="Calibri" panose="020F0502020204030204" pitchFamily="34" charset="0"/>
                          <a:ea typeface="Arial" panose="020B0604020202020204" pitchFamily="34" charset="0"/>
                          <a:cs typeface="Times New Roman" panose="02020603050405020304" pitchFamily="18" charset="0"/>
                        </a:rPr>
                        <a:t>nicht verfügbar</a:t>
                      </a:r>
                      <a:endParaRPr lang="de-DE" sz="180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8609533"/>
                  </a:ext>
                </a:extLst>
              </a:tr>
              <a:tr h="350973">
                <a:tc gridSpan="3">
                  <a:txBody>
                    <a:bodyPr/>
                    <a:lstStyle/>
                    <a:p>
                      <a:pPr marL="45085">
                        <a:spcBef>
                          <a:spcPts val="370"/>
                        </a:spcBef>
                      </a:pPr>
                      <a:r>
                        <a:rPr lang="de-DE" sz="1800" b="1" dirty="0">
                          <a:solidFill>
                            <a:srgbClr val="000000"/>
                          </a:solidFill>
                          <a:effectLst/>
                          <a:latin typeface="Calibri" panose="020F0502020204030204" pitchFamily="34" charset="0"/>
                          <a:ea typeface="Arial" panose="020B0604020202020204" pitchFamily="34" charset="0"/>
                          <a:cs typeface="Times New Roman" panose="02020603050405020304" pitchFamily="18" charset="0"/>
                        </a:rPr>
                        <a:t>Makrolide</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956514250"/>
                  </a:ext>
                </a:extLst>
              </a:tr>
              <a:tr h="350973">
                <a:tc>
                  <a:txBody>
                    <a:bodyPr/>
                    <a:lstStyle/>
                    <a:p>
                      <a:pPr marL="45085">
                        <a:spcBef>
                          <a:spcPts val="370"/>
                        </a:spcBef>
                      </a:pPr>
                      <a:r>
                        <a:rPr lang="de-DE" sz="1800">
                          <a:effectLst/>
                          <a:latin typeface="Calibri" panose="020F0502020204030204" pitchFamily="34" charset="0"/>
                          <a:ea typeface="Arial" panose="020B0604020202020204" pitchFamily="34" charset="0"/>
                          <a:cs typeface="Times New Roman" panose="02020603050405020304" pitchFamily="18" charset="0"/>
                        </a:rPr>
                        <a:t>Azithromycin</a:t>
                      </a:r>
                      <a:endParaRPr lang="de-DE" sz="180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70"/>
                        </a:spcBef>
                      </a:pPr>
                      <a:r>
                        <a:rPr lang="de-DE" sz="1800" dirty="0">
                          <a:effectLst/>
                          <a:latin typeface="Calibri" panose="020F0502020204030204" pitchFamily="34" charset="0"/>
                          <a:ea typeface="Arial" panose="020B0604020202020204" pitchFamily="34" charset="0"/>
                          <a:cs typeface="Times New Roman" panose="02020603050405020304" pitchFamily="18" charset="0"/>
                        </a:rPr>
                        <a:t>1 x 500 mg</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70"/>
                        </a:spcBef>
                      </a:pPr>
                      <a:r>
                        <a:rPr lang="de-DE" sz="1800" dirty="0">
                          <a:effectLst/>
                          <a:latin typeface="Calibri" panose="020F0502020204030204" pitchFamily="34" charset="0"/>
                          <a:ea typeface="Arial" panose="020B0604020202020204" pitchFamily="34" charset="0"/>
                          <a:cs typeface="Times New Roman" panose="02020603050405020304" pitchFamily="18" charset="0"/>
                        </a:rPr>
                        <a:t>1 x 500 mg</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5289530"/>
                  </a:ext>
                </a:extLst>
              </a:tr>
              <a:tr h="350973">
                <a:tc>
                  <a:txBody>
                    <a:bodyPr/>
                    <a:lstStyle/>
                    <a:p>
                      <a:pPr marL="45085">
                        <a:spcBef>
                          <a:spcPts val="380"/>
                        </a:spcBef>
                      </a:pPr>
                      <a:r>
                        <a:rPr lang="de-DE" sz="1800">
                          <a:effectLst/>
                          <a:latin typeface="Calibri" panose="020F0502020204030204" pitchFamily="34" charset="0"/>
                          <a:ea typeface="Arial" panose="020B0604020202020204" pitchFamily="34" charset="0"/>
                          <a:cs typeface="Times New Roman" panose="02020603050405020304" pitchFamily="18" charset="0"/>
                        </a:rPr>
                        <a:t>Clarithromycin</a:t>
                      </a:r>
                      <a:endParaRPr lang="de-DE" sz="180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80"/>
                        </a:spcBef>
                      </a:pPr>
                      <a:r>
                        <a:rPr lang="de-DE" sz="1800" dirty="0">
                          <a:effectLst/>
                          <a:latin typeface="Calibri" panose="020F0502020204030204" pitchFamily="34" charset="0"/>
                          <a:ea typeface="Arial" panose="020B0604020202020204" pitchFamily="34" charset="0"/>
                          <a:cs typeface="Times New Roman" panose="02020603050405020304" pitchFamily="18" charset="0"/>
                        </a:rPr>
                        <a:t>2 x 500 mg</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80"/>
                        </a:spcBef>
                      </a:pPr>
                      <a:r>
                        <a:rPr lang="de-DE" sz="1800" dirty="0">
                          <a:effectLst/>
                          <a:latin typeface="Calibri" panose="020F0502020204030204" pitchFamily="34" charset="0"/>
                          <a:ea typeface="Arial" panose="020B0604020202020204" pitchFamily="34" charset="0"/>
                          <a:cs typeface="Times New Roman" panose="02020603050405020304" pitchFamily="18" charset="0"/>
                        </a:rPr>
                        <a:t>2 x 500 mg</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4303127"/>
                  </a:ext>
                </a:extLst>
              </a:tr>
              <a:tr h="350973">
                <a:tc gridSpan="3">
                  <a:txBody>
                    <a:bodyPr/>
                    <a:lstStyle/>
                    <a:p>
                      <a:pPr marL="45085">
                        <a:spcBef>
                          <a:spcPts val="370"/>
                        </a:spcBef>
                      </a:pPr>
                      <a:r>
                        <a:rPr lang="de-DE" sz="1800" b="1" dirty="0" err="1">
                          <a:solidFill>
                            <a:srgbClr val="000000"/>
                          </a:solidFill>
                          <a:effectLst/>
                          <a:latin typeface="Calibri" panose="020F0502020204030204" pitchFamily="34" charset="0"/>
                          <a:ea typeface="Arial" panose="020B0604020202020204" pitchFamily="34" charset="0"/>
                          <a:cs typeface="Times New Roman" panose="02020603050405020304" pitchFamily="18" charset="0"/>
                        </a:rPr>
                        <a:t>Fluorchinolone</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993472243"/>
                  </a:ext>
                </a:extLst>
              </a:tr>
              <a:tr h="350973">
                <a:tc>
                  <a:txBody>
                    <a:bodyPr/>
                    <a:lstStyle/>
                    <a:p>
                      <a:pPr marL="45085">
                        <a:spcBef>
                          <a:spcPts val="370"/>
                        </a:spcBef>
                      </a:pPr>
                      <a:r>
                        <a:rPr lang="de-DE" sz="1800">
                          <a:effectLst/>
                          <a:latin typeface="Calibri" panose="020F0502020204030204" pitchFamily="34" charset="0"/>
                          <a:ea typeface="Arial" panose="020B0604020202020204" pitchFamily="34" charset="0"/>
                          <a:cs typeface="Times New Roman" panose="02020603050405020304" pitchFamily="18" charset="0"/>
                        </a:rPr>
                        <a:t>Moxifloxacin</a:t>
                      </a:r>
                      <a:endParaRPr lang="de-DE" sz="180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70"/>
                        </a:spcBef>
                      </a:pPr>
                      <a:r>
                        <a:rPr lang="de-DE" sz="1800">
                          <a:effectLst/>
                          <a:latin typeface="Calibri" panose="020F0502020204030204" pitchFamily="34" charset="0"/>
                          <a:ea typeface="Arial" panose="020B0604020202020204" pitchFamily="34" charset="0"/>
                          <a:cs typeface="Times New Roman" panose="02020603050405020304" pitchFamily="18" charset="0"/>
                        </a:rPr>
                        <a:t>1 x 400 mg</a:t>
                      </a:r>
                      <a:endParaRPr lang="de-DE" sz="180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70"/>
                        </a:spcBef>
                      </a:pPr>
                      <a:r>
                        <a:rPr lang="de-DE" sz="1800" dirty="0">
                          <a:effectLst/>
                          <a:latin typeface="Calibri" panose="020F0502020204030204" pitchFamily="34" charset="0"/>
                          <a:ea typeface="Arial" panose="020B0604020202020204" pitchFamily="34" charset="0"/>
                          <a:cs typeface="Times New Roman" panose="02020603050405020304" pitchFamily="18" charset="0"/>
                        </a:rPr>
                        <a:t>1 x 400 mg</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174662"/>
                  </a:ext>
                </a:extLst>
              </a:tr>
              <a:tr h="350973">
                <a:tc>
                  <a:txBody>
                    <a:bodyPr/>
                    <a:lstStyle/>
                    <a:p>
                      <a:pPr marL="45085">
                        <a:spcBef>
                          <a:spcPts val="380"/>
                        </a:spcBef>
                      </a:pPr>
                      <a:r>
                        <a:rPr lang="de-DE" sz="1800">
                          <a:effectLst/>
                          <a:latin typeface="Calibri" panose="020F0502020204030204" pitchFamily="34" charset="0"/>
                          <a:ea typeface="Arial" panose="020B0604020202020204" pitchFamily="34" charset="0"/>
                          <a:cs typeface="Times New Roman" panose="02020603050405020304" pitchFamily="18" charset="0"/>
                        </a:rPr>
                        <a:t>Levofloxacin</a:t>
                      </a:r>
                      <a:endParaRPr lang="de-DE" sz="180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80"/>
                        </a:spcBef>
                      </a:pPr>
                      <a:r>
                        <a:rPr lang="de-DE" sz="1800">
                          <a:effectLst/>
                          <a:latin typeface="Calibri" panose="020F0502020204030204" pitchFamily="34" charset="0"/>
                          <a:ea typeface="Arial" panose="020B0604020202020204" pitchFamily="34" charset="0"/>
                          <a:cs typeface="Times New Roman" panose="02020603050405020304" pitchFamily="18" charset="0"/>
                        </a:rPr>
                        <a:t>2 x 500 mg</a:t>
                      </a:r>
                      <a:endParaRPr lang="de-DE" sz="180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a:spcBef>
                          <a:spcPts val="380"/>
                        </a:spcBef>
                        <a:spcAft>
                          <a:spcPts val="0"/>
                        </a:spcAft>
                      </a:pPr>
                      <a:r>
                        <a:rPr lang="de-DE" sz="1800" dirty="0">
                          <a:effectLst/>
                          <a:latin typeface="Calibri" panose="020F0502020204030204" pitchFamily="34" charset="0"/>
                          <a:ea typeface="Arial" panose="020B0604020202020204" pitchFamily="34" charset="0"/>
                          <a:cs typeface="Times New Roman" panose="02020603050405020304" pitchFamily="18" charset="0"/>
                        </a:rPr>
                        <a:t>2 x 500 mg</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2366173"/>
                  </a:ext>
                </a:extLst>
              </a:tr>
              <a:tr h="350973">
                <a:tc gridSpan="3">
                  <a:txBody>
                    <a:bodyPr/>
                    <a:lstStyle/>
                    <a:p>
                      <a:pPr marL="45085">
                        <a:spcBef>
                          <a:spcPts val="370"/>
                        </a:spcBef>
                      </a:pPr>
                      <a:r>
                        <a:rPr lang="de-DE" sz="1800" b="1" dirty="0">
                          <a:solidFill>
                            <a:srgbClr val="000000"/>
                          </a:solidFill>
                          <a:effectLst/>
                          <a:latin typeface="Calibri" panose="020F0502020204030204" pitchFamily="34" charset="0"/>
                          <a:ea typeface="Arial" panose="020B0604020202020204" pitchFamily="34" charset="0"/>
                          <a:cs typeface="Times New Roman" panose="02020603050405020304" pitchFamily="18" charset="0"/>
                        </a:rPr>
                        <a:t>Tetracycline</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4252196491"/>
                  </a:ext>
                </a:extLst>
              </a:tr>
              <a:tr h="350973">
                <a:tc>
                  <a:txBody>
                    <a:bodyPr/>
                    <a:lstStyle/>
                    <a:p>
                      <a:pPr marL="45085">
                        <a:spcBef>
                          <a:spcPts val="370"/>
                        </a:spcBef>
                      </a:pPr>
                      <a:r>
                        <a:rPr lang="de-DE" sz="1800">
                          <a:effectLst/>
                          <a:latin typeface="Calibri" panose="020F0502020204030204" pitchFamily="34" charset="0"/>
                          <a:ea typeface="Arial" panose="020B0604020202020204" pitchFamily="34" charset="0"/>
                          <a:cs typeface="Times New Roman" panose="02020603050405020304" pitchFamily="18" charset="0"/>
                        </a:rPr>
                        <a:t>Doxycyclin</a:t>
                      </a:r>
                      <a:endParaRPr lang="de-DE" sz="180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70"/>
                        </a:spcBef>
                      </a:pPr>
                      <a:r>
                        <a:rPr lang="de-DE" sz="1800">
                          <a:effectLst/>
                          <a:latin typeface="Calibri" panose="020F0502020204030204" pitchFamily="34" charset="0"/>
                          <a:ea typeface="Arial" panose="020B0604020202020204" pitchFamily="34" charset="0"/>
                          <a:cs typeface="Times New Roman" panose="02020603050405020304" pitchFamily="18" charset="0"/>
                        </a:rPr>
                        <a:t>nicht empfohlen</a:t>
                      </a:r>
                      <a:endParaRPr lang="de-DE" sz="180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70"/>
                        </a:spcBef>
                      </a:pPr>
                      <a:r>
                        <a:rPr lang="de-DE" sz="1800" dirty="0" err="1">
                          <a:effectLst/>
                          <a:latin typeface="Calibri" panose="020F0502020204030204" pitchFamily="34" charset="0"/>
                          <a:ea typeface="Arial" panose="020B0604020202020204" pitchFamily="34" charset="0"/>
                          <a:cs typeface="Times New Roman" panose="02020603050405020304" pitchFamily="18" charset="0"/>
                        </a:rPr>
                        <a:t>Loadingdose</a:t>
                      </a:r>
                      <a:r>
                        <a:rPr lang="de-DE" sz="1800" dirty="0">
                          <a:effectLst/>
                          <a:latin typeface="Calibri" panose="020F0502020204030204" pitchFamily="34" charset="0"/>
                          <a:ea typeface="Arial" panose="020B0604020202020204" pitchFamily="34" charset="0"/>
                          <a:cs typeface="Times New Roman" panose="02020603050405020304" pitchFamily="18" charset="0"/>
                        </a:rPr>
                        <a:t> 200mg, dann 1x200mg</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9257569"/>
                  </a:ext>
                </a:extLst>
              </a:tr>
              <a:tr h="350973">
                <a:tc gridSpan="3">
                  <a:txBody>
                    <a:bodyPr/>
                    <a:lstStyle/>
                    <a:p>
                      <a:pPr marL="45085">
                        <a:spcBef>
                          <a:spcPts val="380"/>
                        </a:spcBef>
                      </a:pPr>
                      <a:r>
                        <a:rPr lang="de-DE" sz="1800" b="1" dirty="0">
                          <a:solidFill>
                            <a:srgbClr val="000000"/>
                          </a:solidFill>
                          <a:effectLst/>
                          <a:latin typeface="Calibri" panose="020F0502020204030204" pitchFamily="34" charset="0"/>
                          <a:ea typeface="Arial" panose="020B0604020202020204" pitchFamily="34" charset="0"/>
                          <a:cs typeface="Times New Roman" panose="02020603050405020304" pitchFamily="18" charset="0"/>
                        </a:rPr>
                        <a:t>Neuraminidase-Inhibitoren</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4F0"/>
                    </a:solidFill>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659140028"/>
                  </a:ext>
                </a:extLst>
              </a:tr>
              <a:tr h="350973">
                <a:tc>
                  <a:txBody>
                    <a:bodyPr/>
                    <a:lstStyle/>
                    <a:p>
                      <a:pPr marL="45085">
                        <a:spcBef>
                          <a:spcPts val="370"/>
                        </a:spcBef>
                      </a:pPr>
                      <a:r>
                        <a:rPr lang="de-DE" sz="1800" dirty="0">
                          <a:effectLst/>
                          <a:latin typeface="Calibri" panose="020F0502020204030204" pitchFamily="34" charset="0"/>
                          <a:ea typeface="Arial" panose="020B0604020202020204" pitchFamily="34" charset="0"/>
                          <a:cs typeface="Times New Roman" panose="02020603050405020304" pitchFamily="18" charset="0"/>
                        </a:rPr>
                        <a:t>Oseltamivir</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70"/>
                        </a:spcBef>
                      </a:pPr>
                      <a:r>
                        <a:rPr lang="de-DE" sz="1800">
                          <a:effectLst/>
                          <a:latin typeface="Calibri" panose="020F0502020204030204" pitchFamily="34" charset="0"/>
                          <a:ea typeface="Arial" panose="020B0604020202020204" pitchFamily="34" charset="0"/>
                          <a:cs typeface="Times New Roman" panose="02020603050405020304" pitchFamily="18" charset="0"/>
                        </a:rPr>
                        <a:t>nicht verfügbar</a:t>
                      </a:r>
                      <a:endParaRPr lang="de-DE" sz="180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
                        <a:spcBef>
                          <a:spcPts val="370"/>
                        </a:spcBef>
                      </a:pPr>
                      <a:r>
                        <a:rPr lang="de-DE" sz="1800" dirty="0">
                          <a:effectLst/>
                          <a:latin typeface="Calibri" panose="020F0502020204030204" pitchFamily="34" charset="0"/>
                          <a:ea typeface="Arial" panose="020B0604020202020204" pitchFamily="34" charset="0"/>
                          <a:cs typeface="Times New Roman" panose="02020603050405020304" pitchFamily="18" charset="0"/>
                        </a:rPr>
                        <a:t>2 x 75 mg</a:t>
                      </a:r>
                      <a:endParaRPr lang="de-DE" sz="1800" dirty="0">
                        <a:effectLst/>
                        <a:latin typeface="Arial" panose="020B0604020202020204" pitchFamily="34" charset="0"/>
                        <a:ea typeface="Arial" panose="020B0604020202020204" pitchFamily="34" charset="0"/>
                        <a:cs typeface="Times New Roman" panose="02020603050405020304" pitchFamily="18" charset="0"/>
                      </a:endParaRPr>
                    </a:p>
                  </a:txBody>
                  <a:tcPr marL="18000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1904417"/>
                  </a:ext>
                </a:extLst>
              </a:tr>
            </a:tbl>
          </a:graphicData>
        </a:graphic>
      </p:graphicFrame>
    </p:spTree>
    <p:extLst>
      <p:ext uri="{BB962C8B-B14F-4D97-AF65-F5344CB8AC3E}">
        <p14:creationId xmlns:p14="http://schemas.microsoft.com/office/powerpoint/2010/main" val="18708228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89569C-4BC4-4668-8660-9D4794361CF2}"/>
              </a:ext>
            </a:extLst>
          </p:cNvPr>
          <p:cNvSpPr>
            <a:spLocks noGrp="1"/>
          </p:cNvSpPr>
          <p:nvPr>
            <p:ph type="title"/>
          </p:nvPr>
        </p:nvSpPr>
        <p:spPr/>
        <p:txBody>
          <a:bodyPr>
            <a:normAutofit fontScale="90000"/>
          </a:bodyPr>
          <a:lstStyle/>
          <a:p>
            <a:r>
              <a:rPr lang="de-DE" dirty="0"/>
              <a:t>Anteil viral verursachter ambulant erworbener Pneumonie</a:t>
            </a:r>
          </a:p>
        </p:txBody>
      </p:sp>
      <p:sp>
        <p:nvSpPr>
          <p:cNvPr id="3" name="Inhaltsplatzhalter 2">
            <a:extLst>
              <a:ext uri="{FF2B5EF4-FFF2-40B4-BE49-F238E27FC236}">
                <a16:creationId xmlns:a16="http://schemas.microsoft.com/office/drawing/2014/main" id="{E7600B16-FF58-4366-8DF1-3718FEFEFE60}"/>
              </a:ext>
            </a:extLst>
          </p:cNvPr>
          <p:cNvSpPr>
            <a:spLocks noGrp="1"/>
          </p:cNvSpPr>
          <p:nvPr>
            <p:ph idx="1"/>
          </p:nvPr>
        </p:nvSpPr>
        <p:spPr/>
        <p:txBody>
          <a:bodyPr/>
          <a:lstStyle/>
          <a:p>
            <a:pPr marL="627063" indent="-627063"/>
            <a:r>
              <a:rPr lang="de-DE" dirty="0"/>
              <a:t>0 und 22 %</a:t>
            </a:r>
          </a:p>
          <a:p>
            <a:pPr marL="627063" indent="-627063"/>
            <a:r>
              <a:rPr lang="de-DE" dirty="0"/>
              <a:t>variiert mit epidemischen Häufungen und </a:t>
            </a:r>
          </a:p>
          <a:p>
            <a:pPr marL="627063" indent="-627063"/>
            <a:r>
              <a:rPr lang="de-DE" dirty="0"/>
              <a:t>mit Art und Umfang der eingesetzten Diagnostik. </a:t>
            </a:r>
          </a:p>
          <a:p>
            <a:pPr marL="627063" indent="-627063"/>
            <a:r>
              <a:rPr lang="de-DE" dirty="0"/>
              <a:t>Das Influenzavirus wird am häufigsten nachgewiesen.</a:t>
            </a:r>
          </a:p>
          <a:p>
            <a:endParaRPr lang="de-DE" dirty="0"/>
          </a:p>
        </p:txBody>
      </p:sp>
    </p:spTree>
    <p:extLst>
      <p:ext uri="{BB962C8B-B14F-4D97-AF65-F5344CB8AC3E}">
        <p14:creationId xmlns:p14="http://schemas.microsoft.com/office/powerpoint/2010/main" val="46956998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1AD307-33B1-41D8-B86A-BF8DC2040D1C}"/>
              </a:ext>
            </a:extLst>
          </p:cNvPr>
          <p:cNvSpPr>
            <a:spLocks noGrp="1"/>
          </p:cNvSpPr>
          <p:nvPr>
            <p:ph type="title"/>
          </p:nvPr>
        </p:nvSpPr>
        <p:spPr/>
        <p:txBody>
          <a:bodyPr/>
          <a:lstStyle/>
          <a:p>
            <a:r>
              <a:rPr lang="de-DE" dirty="0"/>
              <a:t>Indikationen für eine antivirale Therapie </a:t>
            </a:r>
          </a:p>
        </p:txBody>
      </p:sp>
      <p:sp>
        <p:nvSpPr>
          <p:cNvPr id="3" name="Inhaltsplatzhalter 2">
            <a:extLst>
              <a:ext uri="{FF2B5EF4-FFF2-40B4-BE49-F238E27FC236}">
                <a16:creationId xmlns:a16="http://schemas.microsoft.com/office/drawing/2014/main" id="{BDFD060D-E21A-4143-8E5D-3EA5690D62E7}"/>
              </a:ext>
            </a:extLst>
          </p:cNvPr>
          <p:cNvSpPr>
            <a:spLocks noGrp="1"/>
          </p:cNvSpPr>
          <p:nvPr>
            <p:ph idx="1"/>
          </p:nvPr>
        </p:nvSpPr>
        <p:spPr>
          <a:xfrm>
            <a:off x="621368" y="1787052"/>
            <a:ext cx="10972800" cy="4525963"/>
          </a:xfrm>
        </p:spPr>
        <p:txBody>
          <a:bodyPr/>
          <a:lstStyle/>
          <a:p>
            <a:pPr marL="0" indent="0">
              <a:spcBef>
                <a:spcPts val="0"/>
              </a:spcBef>
              <a:buNone/>
            </a:pPr>
            <a:r>
              <a:rPr lang="de-DE" sz="2600" b="0" i="0" u="none" strike="noStrike" baseline="0" dirty="0">
                <a:solidFill>
                  <a:srgbClr val="000000"/>
                </a:solidFill>
              </a:rPr>
              <a:t>der Influenza-Infektion bzw. -Pneumonie: </a:t>
            </a:r>
          </a:p>
          <a:p>
            <a:pPr marL="538163" indent="-538163">
              <a:spcBef>
                <a:spcPts val="0"/>
              </a:spcBef>
            </a:pPr>
            <a:r>
              <a:rPr lang="de-DE" sz="2600" b="0" i="0" u="none" strike="noStrike" baseline="0" dirty="0">
                <a:solidFill>
                  <a:srgbClr val="000000"/>
                </a:solidFill>
              </a:rPr>
              <a:t>Hospitalisierung aufgrund der Influenza </a:t>
            </a:r>
          </a:p>
          <a:p>
            <a:pPr marL="538163" indent="-538163">
              <a:spcBef>
                <a:spcPts val="0"/>
              </a:spcBef>
            </a:pPr>
            <a:r>
              <a:rPr lang="de-DE" sz="2600" b="0" i="0" u="none" strike="noStrike" baseline="0" dirty="0">
                <a:solidFill>
                  <a:srgbClr val="000000"/>
                </a:solidFill>
              </a:rPr>
              <a:t>schwerer oder progressiver Verlauf </a:t>
            </a:r>
          </a:p>
          <a:p>
            <a:pPr marL="538163" indent="-538163">
              <a:spcBef>
                <a:spcPts val="0"/>
              </a:spcBef>
            </a:pPr>
            <a:r>
              <a:rPr lang="de-DE" sz="2600" b="0" i="0" u="none" strike="noStrike" baseline="0" dirty="0">
                <a:solidFill>
                  <a:srgbClr val="000000"/>
                </a:solidFill>
              </a:rPr>
              <a:t>Personen mit hohem Risiko für einen schweren Verlauf der Influenza: </a:t>
            </a:r>
          </a:p>
          <a:p>
            <a:pPr marL="938213" lvl="1" indent="-538163">
              <a:spcBef>
                <a:spcPts val="0"/>
              </a:spcBef>
              <a:buSzPct val="100000"/>
            </a:pPr>
            <a:r>
              <a:rPr lang="de-DE" sz="2400" dirty="0">
                <a:solidFill>
                  <a:srgbClr val="000000"/>
                </a:solidFill>
              </a:rPr>
              <a:t>Patienten ab 50 Jahren </a:t>
            </a:r>
          </a:p>
          <a:p>
            <a:pPr marL="938213" lvl="1" indent="-538163">
              <a:spcBef>
                <a:spcPts val="0"/>
              </a:spcBef>
              <a:buSzPct val="100000"/>
            </a:pPr>
            <a:r>
              <a:rPr lang="de-DE" sz="2400" dirty="0">
                <a:solidFill>
                  <a:srgbClr val="000000"/>
                </a:solidFill>
              </a:rPr>
              <a:t>Patienten mit relevanten Komorbiditäten </a:t>
            </a:r>
          </a:p>
          <a:p>
            <a:pPr marL="938213" lvl="1" indent="-538163">
              <a:spcBef>
                <a:spcPts val="0"/>
              </a:spcBef>
              <a:buSzPct val="100000"/>
            </a:pPr>
            <a:r>
              <a:rPr lang="de-DE" sz="2400" dirty="0">
                <a:solidFill>
                  <a:srgbClr val="000000"/>
                </a:solidFill>
              </a:rPr>
              <a:t>schwergradig Immunsupprimierte </a:t>
            </a:r>
          </a:p>
          <a:p>
            <a:pPr marL="938213" lvl="1" indent="-538163">
              <a:spcBef>
                <a:spcPts val="0"/>
              </a:spcBef>
              <a:buSzPct val="100000"/>
            </a:pPr>
            <a:r>
              <a:rPr lang="de-DE" sz="2400" dirty="0">
                <a:solidFill>
                  <a:srgbClr val="000000"/>
                </a:solidFill>
              </a:rPr>
              <a:t>Schwangere oder Frauen, die planen, während der Influenzasaison schwanger zu werden </a:t>
            </a:r>
          </a:p>
          <a:p>
            <a:pPr marL="938213" lvl="1" indent="-538163">
              <a:spcBef>
                <a:spcPts val="0"/>
              </a:spcBef>
              <a:buSzPct val="100000"/>
            </a:pPr>
            <a:r>
              <a:rPr lang="de-DE" sz="2400" dirty="0">
                <a:solidFill>
                  <a:srgbClr val="000000"/>
                </a:solidFill>
              </a:rPr>
              <a:t>Bewohner von Alten- und Pflegeheimen</a:t>
            </a:r>
          </a:p>
          <a:p>
            <a:pPr marL="938213" lvl="1" indent="-538163">
              <a:spcBef>
                <a:spcPts val="0"/>
              </a:spcBef>
              <a:buSzPct val="100000"/>
            </a:pPr>
            <a:r>
              <a:rPr lang="de-DE" sz="2400" dirty="0">
                <a:solidFill>
                  <a:srgbClr val="000000"/>
                </a:solidFill>
              </a:rPr>
              <a:t>BMI &gt; 40 </a:t>
            </a:r>
          </a:p>
          <a:p>
            <a:endParaRPr lang="de-DE" dirty="0"/>
          </a:p>
        </p:txBody>
      </p:sp>
    </p:spTree>
    <p:extLst>
      <p:ext uri="{BB962C8B-B14F-4D97-AF65-F5344CB8AC3E}">
        <p14:creationId xmlns:p14="http://schemas.microsoft.com/office/powerpoint/2010/main" val="168680842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9AF6F5-F3AF-40E5-A648-C6C218228956}"/>
              </a:ext>
            </a:extLst>
          </p:cNvPr>
          <p:cNvSpPr>
            <a:spLocks noGrp="1"/>
          </p:cNvSpPr>
          <p:nvPr>
            <p:ph type="title"/>
          </p:nvPr>
        </p:nvSpPr>
        <p:spPr/>
        <p:txBody>
          <a:bodyPr/>
          <a:lstStyle/>
          <a:p>
            <a:r>
              <a:rPr lang="de-DE" dirty="0"/>
              <a:t>Multiresistente Erreger (MRE)</a:t>
            </a:r>
          </a:p>
        </p:txBody>
      </p:sp>
      <p:sp>
        <p:nvSpPr>
          <p:cNvPr id="3" name="Inhaltsplatzhalter 2">
            <a:extLst>
              <a:ext uri="{FF2B5EF4-FFF2-40B4-BE49-F238E27FC236}">
                <a16:creationId xmlns:a16="http://schemas.microsoft.com/office/drawing/2014/main" id="{0DC1A20C-1BF7-4955-A70E-56875F90791A}"/>
              </a:ext>
            </a:extLst>
          </p:cNvPr>
          <p:cNvSpPr>
            <a:spLocks noGrp="1"/>
          </p:cNvSpPr>
          <p:nvPr>
            <p:ph idx="1"/>
          </p:nvPr>
        </p:nvSpPr>
        <p:spPr/>
        <p:txBody>
          <a:bodyPr/>
          <a:lstStyle/>
          <a:p>
            <a:pPr marL="538163" indent="-538163"/>
            <a:r>
              <a:rPr lang="de-DE" dirty="0"/>
              <a:t>Multiresistente Erreger, dazu gehören MRSA, ESBL-Bildner und Pseudomonas aeruginosa, sind bei der ambulant erworbenen Pneumonie sehr selten (&lt; 1 %).</a:t>
            </a:r>
          </a:p>
          <a:p>
            <a:pPr marL="538163" indent="-538163"/>
            <a:r>
              <a:rPr lang="de-DE" dirty="0"/>
              <a:t>Multiresistente Erreger können bei Patienten mit besonderen Risikofaktoren (z. B. bekannte respiratorische Kolonisation mit einem MRE) gelegentlich eine ambulant erworbene Pneumonie verursachen.</a:t>
            </a:r>
          </a:p>
        </p:txBody>
      </p:sp>
    </p:spTree>
    <p:extLst>
      <p:ext uri="{BB962C8B-B14F-4D97-AF65-F5344CB8AC3E}">
        <p14:creationId xmlns:p14="http://schemas.microsoft.com/office/powerpoint/2010/main" val="3934261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1294BD-99F2-4C96-876B-9EC734ECC237}"/>
              </a:ext>
            </a:extLst>
          </p:cNvPr>
          <p:cNvSpPr>
            <a:spLocks noGrp="1"/>
          </p:cNvSpPr>
          <p:nvPr>
            <p:ph type="title"/>
          </p:nvPr>
        </p:nvSpPr>
        <p:spPr/>
        <p:txBody>
          <a:bodyPr/>
          <a:lstStyle/>
          <a:p>
            <a:r>
              <a:rPr lang="de-DE" dirty="0"/>
              <a:t>Gruppierung der ambulant erworbenen Pneumonien</a:t>
            </a:r>
          </a:p>
        </p:txBody>
      </p:sp>
      <p:sp>
        <p:nvSpPr>
          <p:cNvPr id="3" name="Textfeld 2">
            <a:extLst>
              <a:ext uri="{FF2B5EF4-FFF2-40B4-BE49-F238E27FC236}">
                <a16:creationId xmlns:a16="http://schemas.microsoft.com/office/drawing/2014/main" id="{B3974BC0-F8AF-461F-9189-E4AD1F2165BB}"/>
              </a:ext>
            </a:extLst>
          </p:cNvPr>
          <p:cNvSpPr txBox="1"/>
          <p:nvPr/>
        </p:nvSpPr>
        <p:spPr>
          <a:xfrm>
            <a:off x="2372810" y="1886673"/>
            <a:ext cx="6400800" cy="430887"/>
          </a:xfrm>
          <a:prstGeom prst="rect">
            <a:avLst/>
          </a:prstGeom>
          <a:noFill/>
          <a:ln w="19050">
            <a:solidFill>
              <a:schemeClr val="tx1"/>
            </a:solidFill>
          </a:ln>
        </p:spPr>
        <p:txBody>
          <a:bodyPr wrap="square" rtlCol="0">
            <a:spAutoFit/>
          </a:bodyPr>
          <a:lstStyle/>
          <a:p>
            <a:pPr algn="ctr"/>
            <a:r>
              <a:rPr lang="de-DE" sz="2200" dirty="0"/>
              <a:t>Patienten mit ambulant erworbener Pneumonie</a:t>
            </a:r>
          </a:p>
        </p:txBody>
      </p:sp>
      <p:sp>
        <p:nvSpPr>
          <p:cNvPr id="6" name="Textfeld 5">
            <a:extLst>
              <a:ext uri="{FF2B5EF4-FFF2-40B4-BE49-F238E27FC236}">
                <a16:creationId xmlns:a16="http://schemas.microsoft.com/office/drawing/2014/main" id="{FE866FCF-DD00-4625-9751-9447196A5C77}"/>
              </a:ext>
            </a:extLst>
          </p:cNvPr>
          <p:cNvSpPr txBox="1"/>
          <p:nvPr/>
        </p:nvSpPr>
        <p:spPr>
          <a:xfrm>
            <a:off x="580663" y="2746547"/>
            <a:ext cx="1792147" cy="430887"/>
          </a:xfrm>
          <a:prstGeom prst="rect">
            <a:avLst/>
          </a:prstGeom>
          <a:noFill/>
          <a:ln w="19050">
            <a:solidFill>
              <a:schemeClr val="tx1"/>
            </a:solidFill>
          </a:ln>
        </p:spPr>
        <p:txBody>
          <a:bodyPr wrap="square" rtlCol="0">
            <a:spAutoFit/>
          </a:bodyPr>
          <a:lstStyle/>
          <a:p>
            <a:pPr algn="ctr"/>
            <a:r>
              <a:rPr lang="de-DE" sz="2200" dirty="0"/>
              <a:t>Gruppe 1a</a:t>
            </a:r>
          </a:p>
        </p:txBody>
      </p:sp>
      <p:sp>
        <p:nvSpPr>
          <p:cNvPr id="9" name="Textfeld 8">
            <a:extLst>
              <a:ext uri="{FF2B5EF4-FFF2-40B4-BE49-F238E27FC236}">
                <a16:creationId xmlns:a16="http://schemas.microsoft.com/office/drawing/2014/main" id="{7D565DE3-C1B5-4A1E-91AF-F52C1DACB9E7}"/>
              </a:ext>
            </a:extLst>
          </p:cNvPr>
          <p:cNvSpPr txBox="1"/>
          <p:nvPr/>
        </p:nvSpPr>
        <p:spPr>
          <a:xfrm>
            <a:off x="4677136" y="2746548"/>
            <a:ext cx="1792147" cy="430887"/>
          </a:xfrm>
          <a:prstGeom prst="rect">
            <a:avLst/>
          </a:prstGeom>
          <a:noFill/>
          <a:ln w="19050">
            <a:solidFill>
              <a:schemeClr val="tx1"/>
            </a:solidFill>
          </a:ln>
        </p:spPr>
        <p:txBody>
          <a:bodyPr wrap="square" rtlCol="0">
            <a:spAutoFit/>
          </a:bodyPr>
          <a:lstStyle/>
          <a:p>
            <a:pPr algn="ctr"/>
            <a:r>
              <a:rPr lang="de-DE" sz="2200" dirty="0"/>
              <a:t>Gruppe 1b</a:t>
            </a:r>
          </a:p>
        </p:txBody>
      </p:sp>
      <p:sp>
        <p:nvSpPr>
          <p:cNvPr id="10" name="Textfeld 9">
            <a:extLst>
              <a:ext uri="{FF2B5EF4-FFF2-40B4-BE49-F238E27FC236}">
                <a16:creationId xmlns:a16="http://schemas.microsoft.com/office/drawing/2014/main" id="{04D0268E-8B21-489B-AB12-62D197E9EB78}"/>
              </a:ext>
            </a:extLst>
          </p:cNvPr>
          <p:cNvSpPr txBox="1"/>
          <p:nvPr/>
        </p:nvSpPr>
        <p:spPr>
          <a:xfrm>
            <a:off x="8773609" y="2746547"/>
            <a:ext cx="1792147" cy="430887"/>
          </a:xfrm>
          <a:prstGeom prst="rect">
            <a:avLst/>
          </a:prstGeom>
          <a:noFill/>
          <a:ln w="19050">
            <a:solidFill>
              <a:schemeClr val="tx1"/>
            </a:solidFill>
          </a:ln>
        </p:spPr>
        <p:txBody>
          <a:bodyPr wrap="square" rtlCol="0">
            <a:spAutoFit/>
          </a:bodyPr>
          <a:lstStyle/>
          <a:p>
            <a:pPr algn="ctr"/>
            <a:r>
              <a:rPr lang="de-DE" sz="2200" dirty="0"/>
              <a:t>Gruppe 2</a:t>
            </a:r>
          </a:p>
        </p:txBody>
      </p:sp>
      <p:sp>
        <p:nvSpPr>
          <p:cNvPr id="11" name="Textfeld 10">
            <a:extLst>
              <a:ext uri="{FF2B5EF4-FFF2-40B4-BE49-F238E27FC236}">
                <a16:creationId xmlns:a16="http://schemas.microsoft.com/office/drawing/2014/main" id="{EC1FAE85-1B2E-425D-8490-5B9C23521B23}"/>
              </a:ext>
            </a:extLst>
          </p:cNvPr>
          <p:cNvSpPr txBox="1"/>
          <p:nvPr/>
        </p:nvSpPr>
        <p:spPr>
          <a:xfrm>
            <a:off x="580664" y="4023232"/>
            <a:ext cx="2486628" cy="769441"/>
          </a:xfrm>
          <a:prstGeom prst="rect">
            <a:avLst/>
          </a:prstGeom>
          <a:noFill/>
          <a:ln w="19050">
            <a:solidFill>
              <a:schemeClr val="tx1"/>
            </a:solidFill>
          </a:ln>
        </p:spPr>
        <p:txBody>
          <a:bodyPr wrap="square" rtlCol="0">
            <a:spAutoFit/>
          </a:bodyPr>
          <a:lstStyle/>
          <a:p>
            <a:pPr algn="ctr"/>
            <a:r>
              <a:rPr lang="de-DE" sz="2200" dirty="0"/>
              <a:t>Kuratives Therapieziel</a:t>
            </a:r>
          </a:p>
        </p:txBody>
      </p:sp>
      <p:sp>
        <p:nvSpPr>
          <p:cNvPr id="12" name="Textfeld 11">
            <a:extLst>
              <a:ext uri="{FF2B5EF4-FFF2-40B4-BE49-F238E27FC236}">
                <a16:creationId xmlns:a16="http://schemas.microsoft.com/office/drawing/2014/main" id="{03BEAB71-FD93-491E-BA07-725B1F85754F}"/>
              </a:ext>
            </a:extLst>
          </p:cNvPr>
          <p:cNvSpPr txBox="1"/>
          <p:nvPr/>
        </p:nvSpPr>
        <p:spPr>
          <a:xfrm>
            <a:off x="4329895" y="4023232"/>
            <a:ext cx="2486628" cy="769441"/>
          </a:xfrm>
          <a:prstGeom prst="rect">
            <a:avLst/>
          </a:prstGeom>
          <a:noFill/>
          <a:ln w="19050">
            <a:solidFill>
              <a:schemeClr val="tx1"/>
            </a:solidFill>
          </a:ln>
        </p:spPr>
        <p:txBody>
          <a:bodyPr wrap="square" rtlCol="0">
            <a:spAutoFit/>
          </a:bodyPr>
          <a:lstStyle/>
          <a:p>
            <a:pPr algn="ctr"/>
            <a:r>
              <a:rPr lang="de-DE" sz="2200" dirty="0"/>
              <a:t>Kuratives Therapieziel</a:t>
            </a:r>
          </a:p>
        </p:txBody>
      </p:sp>
      <p:sp>
        <p:nvSpPr>
          <p:cNvPr id="13" name="Textfeld 12">
            <a:extLst>
              <a:ext uri="{FF2B5EF4-FFF2-40B4-BE49-F238E27FC236}">
                <a16:creationId xmlns:a16="http://schemas.microsoft.com/office/drawing/2014/main" id="{B31D491E-3C61-4880-8EE6-0E2F1CED1E66}"/>
              </a:ext>
            </a:extLst>
          </p:cNvPr>
          <p:cNvSpPr txBox="1"/>
          <p:nvPr/>
        </p:nvSpPr>
        <p:spPr>
          <a:xfrm>
            <a:off x="8426368" y="4023232"/>
            <a:ext cx="2486628" cy="769441"/>
          </a:xfrm>
          <a:prstGeom prst="rect">
            <a:avLst/>
          </a:prstGeom>
          <a:noFill/>
          <a:ln w="19050">
            <a:solidFill>
              <a:schemeClr val="tx1"/>
            </a:solidFill>
          </a:ln>
        </p:spPr>
        <p:txBody>
          <a:bodyPr wrap="square" rtlCol="0">
            <a:spAutoFit/>
          </a:bodyPr>
          <a:lstStyle/>
          <a:p>
            <a:pPr algn="ctr"/>
            <a:r>
              <a:rPr lang="de-DE" sz="2200" dirty="0"/>
              <a:t>Palliatives Therapieziel</a:t>
            </a:r>
          </a:p>
        </p:txBody>
      </p:sp>
      <p:sp>
        <p:nvSpPr>
          <p:cNvPr id="14" name="Textfeld 13">
            <a:extLst>
              <a:ext uri="{FF2B5EF4-FFF2-40B4-BE49-F238E27FC236}">
                <a16:creationId xmlns:a16="http://schemas.microsoft.com/office/drawing/2014/main" id="{2F3ECA96-4A64-40E8-A312-4A31D0BA1B7F}"/>
              </a:ext>
            </a:extLst>
          </p:cNvPr>
          <p:cNvSpPr txBox="1"/>
          <p:nvPr/>
        </p:nvSpPr>
        <p:spPr>
          <a:xfrm>
            <a:off x="1265499" y="5453559"/>
            <a:ext cx="9522106" cy="430887"/>
          </a:xfrm>
          <a:prstGeom prst="rect">
            <a:avLst/>
          </a:prstGeom>
          <a:noFill/>
          <a:ln w="19050">
            <a:solidFill>
              <a:schemeClr val="tx1"/>
            </a:solidFill>
          </a:ln>
        </p:spPr>
        <p:txBody>
          <a:bodyPr wrap="square" rtlCol="0">
            <a:spAutoFit/>
          </a:bodyPr>
          <a:lstStyle/>
          <a:p>
            <a:pPr algn="ctr"/>
            <a:r>
              <a:rPr lang="de-DE" sz="2200" dirty="0"/>
              <a:t>Die Prüfung des Therapieziels ist in vielen Fällen ein Prozess !</a:t>
            </a:r>
          </a:p>
        </p:txBody>
      </p:sp>
      <p:cxnSp>
        <p:nvCxnSpPr>
          <p:cNvPr id="15" name="Gerade Verbindung mit Pfeil 14">
            <a:extLst>
              <a:ext uri="{FF2B5EF4-FFF2-40B4-BE49-F238E27FC236}">
                <a16:creationId xmlns:a16="http://schemas.microsoft.com/office/drawing/2014/main" id="{DDBC0CA0-9EFF-4FA1-8985-316776DAABE8}"/>
              </a:ext>
            </a:extLst>
          </p:cNvPr>
          <p:cNvCxnSpPr>
            <a:stCxn id="9" idx="2"/>
            <a:endCxn id="12" idx="0"/>
          </p:cNvCxnSpPr>
          <p:nvPr/>
        </p:nvCxnSpPr>
        <p:spPr>
          <a:xfrm flipH="1">
            <a:off x="5573209" y="3177435"/>
            <a:ext cx="1" cy="84579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8D5B6387-9F93-4F26-BB9D-C6E760024DEB}"/>
              </a:ext>
            </a:extLst>
          </p:cNvPr>
          <p:cNvCxnSpPr/>
          <p:nvPr/>
        </p:nvCxnSpPr>
        <p:spPr>
          <a:xfrm flipH="1">
            <a:off x="1435725" y="3177433"/>
            <a:ext cx="1" cy="84579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a:extLst>
              <a:ext uri="{FF2B5EF4-FFF2-40B4-BE49-F238E27FC236}">
                <a16:creationId xmlns:a16="http://schemas.microsoft.com/office/drawing/2014/main" id="{07F06969-C709-4B0E-97F7-D8BE0057CE0C}"/>
              </a:ext>
            </a:extLst>
          </p:cNvPr>
          <p:cNvCxnSpPr/>
          <p:nvPr/>
        </p:nvCxnSpPr>
        <p:spPr>
          <a:xfrm flipH="1">
            <a:off x="9663083" y="3177434"/>
            <a:ext cx="1" cy="84579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Gerade Verbindung mit Pfeil 17">
            <a:extLst>
              <a:ext uri="{FF2B5EF4-FFF2-40B4-BE49-F238E27FC236}">
                <a16:creationId xmlns:a16="http://schemas.microsoft.com/office/drawing/2014/main" id="{2DCD5E50-A9C8-403C-99E7-E958CB011A72}"/>
              </a:ext>
            </a:extLst>
          </p:cNvPr>
          <p:cNvCxnSpPr>
            <a:cxnSpLocks/>
          </p:cNvCxnSpPr>
          <p:nvPr/>
        </p:nvCxnSpPr>
        <p:spPr>
          <a:xfrm>
            <a:off x="7142416" y="4407952"/>
            <a:ext cx="921961"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id="{19208FD8-19F7-4D1F-A770-A900EA08160A}"/>
              </a:ext>
            </a:extLst>
          </p:cNvPr>
          <p:cNvCxnSpPr>
            <a:cxnSpLocks/>
            <a:stCxn id="3" idx="2"/>
            <a:endCxn id="9" idx="0"/>
          </p:cNvCxnSpPr>
          <p:nvPr/>
        </p:nvCxnSpPr>
        <p:spPr>
          <a:xfrm>
            <a:off x="5573210" y="2317560"/>
            <a:ext cx="0" cy="42898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Gerade Verbindung mit Pfeil 26">
            <a:extLst>
              <a:ext uri="{FF2B5EF4-FFF2-40B4-BE49-F238E27FC236}">
                <a16:creationId xmlns:a16="http://schemas.microsoft.com/office/drawing/2014/main" id="{857E2631-45F8-4B8E-8866-30A1363DED1D}"/>
              </a:ext>
            </a:extLst>
          </p:cNvPr>
          <p:cNvCxnSpPr>
            <a:cxnSpLocks/>
          </p:cNvCxnSpPr>
          <p:nvPr/>
        </p:nvCxnSpPr>
        <p:spPr>
          <a:xfrm>
            <a:off x="1476736" y="2304674"/>
            <a:ext cx="0" cy="42898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Gerade Verbindung mit Pfeil 27">
            <a:extLst>
              <a:ext uri="{FF2B5EF4-FFF2-40B4-BE49-F238E27FC236}">
                <a16:creationId xmlns:a16="http://schemas.microsoft.com/office/drawing/2014/main" id="{C5075736-8C96-4AAD-A98C-1B07D4D86DCD}"/>
              </a:ext>
            </a:extLst>
          </p:cNvPr>
          <p:cNvCxnSpPr>
            <a:cxnSpLocks/>
          </p:cNvCxnSpPr>
          <p:nvPr/>
        </p:nvCxnSpPr>
        <p:spPr>
          <a:xfrm>
            <a:off x="9668340" y="2304674"/>
            <a:ext cx="0" cy="42898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Gerader Verbinder 29">
            <a:extLst>
              <a:ext uri="{FF2B5EF4-FFF2-40B4-BE49-F238E27FC236}">
                <a16:creationId xmlns:a16="http://schemas.microsoft.com/office/drawing/2014/main" id="{7DCE4AFB-6254-474C-8C60-F41DD1686DED}"/>
              </a:ext>
            </a:extLst>
          </p:cNvPr>
          <p:cNvCxnSpPr/>
          <p:nvPr/>
        </p:nvCxnSpPr>
        <p:spPr>
          <a:xfrm>
            <a:off x="1476736" y="2317560"/>
            <a:ext cx="89607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Gerader Verbinder 30">
            <a:extLst>
              <a:ext uri="{FF2B5EF4-FFF2-40B4-BE49-F238E27FC236}">
                <a16:creationId xmlns:a16="http://schemas.microsoft.com/office/drawing/2014/main" id="{FEF0B083-1C53-4EBA-BDA3-4C5FBB16F81F}"/>
              </a:ext>
            </a:extLst>
          </p:cNvPr>
          <p:cNvCxnSpPr/>
          <p:nvPr/>
        </p:nvCxnSpPr>
        <p:spPr>
          <a:xfrm>
            <a:off x="8783313" y="2315707"/>
            <a:ext cx="89607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56755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DF88D8-AAC6-48EE-BF50-2C57238F5011}"/>
              </a:ext>
            </a:extLst>
          </p:cNvPr>
          <p:cNvSpPr>
            <a:spLocks noGrp="1"/>
          </p:cNvSpPr>
          <p:nvPr>
            <p:ph type="title"/>
          </p:nvPr>
        </p:nvSpPr>
        <p:spPr>
          <a:xfrm>
            <a:off x="1584356" y="635000"/>
            <a:ext cx="9795850" cy="849784"/>
          </a:xfrm>
        </p:spPr>
        <p:txBody>
          <a:bodyPr>
            <a:normAutofit fontScale="90000"/>
          </a:bodyPr>
          <a:lstStyle/>
          <a:p>
            <a:r>
              <a:rPr lang="de-DE" dirty="0"/>
              <a:t>Faktoren für die Gewichtung der Risikofaktoren für ansonsten unerwartete resistente bzw. multiresistente Erreger (MRE).</a:t>
            </a:r>
          </a:p>
        </p:txBody>
      </p:sp>
      <p:graphicFrame>
        <p:nvGraphicFramePr>
          <p:cNvPr id="3" name="Tabelle 4">
            <a:extLst>
              <a:ext uri="{FF2B5EF4-FFF2-40B4-BE49-F238E27FC236}">
                <a16:creationId xmlns:a16="http://schemas.microsoft.com/office/drawing/2014/main" id="{3F903A36-91AE-4B11-A47C-E06A38C316AF}"/>
              </a:ext>
            </a:extLst>
          </p:cNvPr>
          <p:cNvGraphicFramePr>
            <a:graphicFrameLocks noGrp="1"/>
          </p:cNvGraphicFramePr>
          <p:nvPr>
            <p:extLst>
              <p:ext uri="{D42A27DB-BD31-4B8C-83A1-F6EECF244321}">
                <p14:modId xmlns:p14="http://schemas.microsoft.com/office/powerpoint/2010/main" val="983676447"/>
              </p:ext>
            </p:extLst>
          </p:nvPr>
        </p:nvGraphicFramePr>
        <p:xfrm>
          <a:off x="0" y="1593410"/>
          <a:ext cx="12192000" cy="5264590"/>
        </p:xfrm>
        <a:graphic>
          <a:graphicData uri="http://schemas.openxmlformats.org/drawingml/2006/table">
            <a:tbl>
              <a:tblPr firstRow="1" bandRow="1">
                <a:tableStyleId>{5C22544A-7EE6-4342-B048-85BDC9FD1C3A}</a:tableStyleId>
              </a:tblPr>
              <a:tblGrid>
                <a:gridCol w="3675707">
                  <a:extLst>
                    <a:ext uri="{9D8B030D-6E8A-4147-A177-3AD203B41FA5}">
                      <a16:colId xmlns:a16="http://schemas.microsoft.com/office/drawing/2014/main" val="27112613"/>
                    </a:ext>
                  </a:extLst>
                </a:gridCol>
                <a:gridCol w="4452293">
                  <a:extLst>
                    <a:ext uri="{9D8B030D-6E8A-4147-A177-3AD203B41FA5}">
                      <a16:colId xmlns:a16="http://schemas.microsoft.com/office/drawing/2014/main" val="713942087"/>
                    </a:ext>
                  </a:extLst>
                </a:gridCol>
                <a:gridCol w="4064000">
                  <a:extLst>
                    <a:ext uri="{9D8B030D-6E8A-4147-A177-3AD203B41FA5}">
                      <a16:colId xmlns:a16="http://schemas.microsoft.com/office/drawing/2014/main" val="473319491"/>
                    </a:ext>
                  </a:extLst>
                </a:gridCol>
              </a:tblGrid>
              <a:tr h="560827">
                <a:tc>
                  <a:txBody>
                    <a:bodyPr/>
                    <a:lstStyle/>
                    <a:p>
                      <a:r>
                        <a:rPr lang="de-DE" sz="2800" dirty="0">
                          <a:latin typeface="+mn-lt"/>
                        </a:rPr>
                        <a:t>Exposition</a:t>
                      </a:r>
                    </a:p>
                  </a:txBody>
                  <a:tcPr/>
                </a:tc>
                <a:tc>
                  <a:txBody>
                    <a:bodyPr/>
                    <a:lstStyle/>
                    <a:p>
                      <a:r>
                        <a:rPr lang="de-DE" sz="2800" dirty="0">
                          <a:latin typeface="+mn-lt"/>
                        </a:rPr>
                        <a:t>Risikofaktor</a:t>
                      </a:r>
                    </a:p>
                  </a:txBody>
                  <a:tcPr/>
                </a:tc>
                <a:tc>
                  <a:txBody>
                    <a:bodyPr/>
                    <a:lstStyle/>
                    <a:p>
                      <a:r>
                        <a:rPr lang="de-DE" sz="2800" dirty="0">
                          <a:latin typeface="+mn-lt"/>
                        </a:rPr>
                        <a:t>Modifizierende Faktoren</a:t>
                      </a:r>
                    </a:p>
                  </a:txBody>
                  <a:tcPr/>
                </a:tc>
                <a:extLst>
                  <a:ext uri="{0D108BD9-81ED-4DB2-BD59-A6C34878D82A}">
                    <a16:rowId xmlns:a16="http://schemas.microsoft.com/office/drawing/2014/main" val="2658552872"/>
                  </a:ext>
                </a:extLst>
              </a:tr>
              <a:tr h="2757363">
                <a:tc>
                  <a:txBody>
                    <a:bodyPr/>
                    <a:lstStyle/>
                    <a:p>
                      <a:r>
                        <a:rPr lang="de-DE" sz="2800" b="0" i="0" u="none" strike="noStrike" baseline="0" dirty="0">
                          <a:solidFill>
                            <a:srgbClr val="000000"/>
                          </a:solidFill>
                          <a:latin typeface="+mn-lt"/>
                        </a:rPr>
                        <a:t>Übertragung von resistenten Erregern 	</a:t>
                      </a:r>
                    </a:p>
                    <a:p>
                      <a:endParaRPr lang="de-DE" sz="2800" dirty="0">
                        <a:latin typeface="+mn-lt"/>
                      </a:endParaRPr>
                    </a:p>
                  </a:txBody>
                  <a:tcPr/>
                </a:tc>
                <a:tc>
                  <a:txBody>
                    <a:bodyPr/>
                    <a:lstStyle/>
                    <a:p>
                      <a:pPr marL="457200" indent="-457200">
                        <a:buFont typeface="Arial" panose="020B0604020202020204" pitchFamily="34" charset="0"/>
                        <a:buChar char="•"/>
                      </a:pPr>
                      <a:r>
                        <a:rPr lang="de-DE" sz="2800" b="0" i="0" u="none" strike="noStrike" kern="1200" baseline="0" dirty="0">
                          <a:solidFill>
                            <a:schemeClr val="dk1"/>
                          </a:solidFill>
                          <a:latin typeface="+mn-lt"/>
                          <a:ea typeface="+mn-ea"/>
                          <a:cs typeface="+mn-cs"/>
                        </a:rPr>
                        <a:t>stark: </a:t>
                      </a:r>
                      <a:br>
                        <a:rPr lang="de-DE" sz="2800" b="0" i="0" u="none" strike="noStrike" kern="1200" baseline="0" dirty="0">
                          <a:solidFill>
                            <a:schemeClr val="dk1"/>
                          </a:solidFill>
                          <a:latin typeface="+mn-lt"/>
                          <a:ea typeface="+mn-ea"/>
                          <a:cs typeface="+mn-cs"/>
                        </a:rPr>
                      </a:br>
                      <a:r>
                        <a:rPr lang="de-DE" sz="2800" b="0" i="0" u="none" strike="noStrike" kern="1200" baseline="0" dirty="0">
                          <a:solidFill>
                            <a:schemeClr val="dk1"/>
                          </a:solidFill>
                          <a:latin typeface="+mn-lt"/>
                          <a:ea typeface="+mn-ea"/>
                          <a:cs typeface="+mn-cs"/>
                        </a:rPr>
                        <a:t>vorhergehende Hospitalisation </a:t>
                      </a:r>
                    </a:p>
                    <a:p>
                      <a:pPr marL="457200" indent="-457200">
                        <a:buFont typeface="Arial" panose="020B0604020202020204" pitchFamily="34" charset="0"/>
                        <a:buChar char="•"/>
                      </a:pPr>
                      <a:r>
                        <a:rPr lang="de-DE" sz="2800" b="0" i="0" u="none" strike="noStrike" kern="1200" baseline="0" dirty="0">
                          <a:solidFill>
                            <a:schemeClr val="dk1"/>
                          </a:solidFill>
                          <a:latin typeface="+mn-lt"/>
                          <a:ea typeface="+mn-ea"/>
                          <a:cs typeface="+mn-cs"/>
                        </a:rPr>
                        <a:t>möglich: </a:t>
                      </a:r>
                      <a:br>
                        <a:rPr lang="de-DE" sz="2800" b="0" i="0" u="none" strike="noStrike" kern="1200" baseline="0" dirty="0">
                          <a:solidFill>
                            <a:schemeClr val="dk1"/>
                          </a:solidFill>
                          <a:latin typeface="+mn-lt"/>
                          <a:ea typeface="+mn-ea"/>
                          <a:cs typeface="+mn-cs"/>
                        </a:rPr>
                      </a:br>
                      <a:r>
                        <a:rPr lang="de-DE" sz="2800" b="0" i="0" u="none" strike="noStrike" kern="1200" baseline="0" dirty="0">
                          <a:solidFill>
                            <a:schemeClr val="dk1"/>
                          </a:solidFill>
                          <a:latin typeface="+mn-lt"/>
                          <a:ea typeface="+mn-ea"/>
                          <a:cs typeface="+mn-cs"/>
                        </a:rPr>
                        <a:t>Dialyse, Pflegeheim 	</a:t>
                      </a:r>
                    </a:p>
                    <a:p>
                      <a:endParaRPr lang="de-DE" sz="2800" dirty="0">
                        <a:latin typeface="+mn-lt"/>
                      </a:endParaRPr>
                    </a:p>
                  </a:txBody>
                  <a:tcPr/>
                </a:tc>
                <a:tc>
                  <a:txBody>
                    <a:bodyPr/>
                    <a:lstStyle/>
                    <a:p>
                      <a:pPr marL="457200" indent="-457200">
                        <a:buFont typeface="Arial" panose="020B0604020202020204" pitchFamily="34" charset="0"/>
                        <a:buChar char="•"/>
                      </a:pPr>
                      <a:r>
                        <a:rPr lang="de-DE" sz="2800" dirty="0">
                          <a:latin typeface="+mn-lt"/>
                        </a:rPr>
                        <a:t>Häufigkeit</a:t>
                      </a:r>
                    </a:p>
                    <a:p>
                      <a:pPr marL="457200" indent="-457200">
                        <a:buFont typeface="Arial" panose="020B0604020202020204" pitchFamily="34" charset="0"/>
                        <a:buChar char="•"/>
                      </a:pPr>
                      <a:r>
                        <a:rPr lang="de-DE" sz="2800" dirty="0">
                          <a:latin typeface="+mn-lt"/>
                        </a:rPr>
                        <a:t>Dauer</a:t>
                      </a:r>
                    </a:p>
                    <a:p>
                      <a:pPr marL="457200" indent="-457200">
                        <a:buFont typeface="Arial" panose="020B0604020202020204" pitchFamily="34" charset="0"/>
                        <a:buChar char="•"/>
                      </a:pPr>
                      <a:r>
                        <a:rPr lang="de-DE" sz="2800" dirty="0">
                          <a:latin typeface="+mn-lt"/>
                        </a:rPr>
                        <a:t>Setting (z. B. ICU)</a:t>
                      </a:r>
                    </a:p>
                    <a:p>
                      <a:pPr marL="457200" indent="-457200">
                        <a:buFont typeface="Arial" panose="020B0604020202020204" pitchFamily="34" charset="0"/>
                        <a:buChar char="•"/>
                      </a:pPr>
                      <a:r>
                        <a:rPr lang="de-DE" sz="2800" dirty="0">
                          <a:latin typeface="+mn-lt"/>
                        </a:rPr>
                        <a:t>Intervention (z. B. invasive Beatmung)</a:t>
                      </a:r>
                    </a:p>
                  </a:txBody>
                  <a:tcPr/>
                </a:tc>
                <a:extLst>
                  <a:ext uri="{0D108BD9-81ED-4DB2-BD59-A6C34878D82A}">
                    <a16:rowId xmlns:a16="http://schemas.microsoft.com/office/drawing/2014/main" val="680111302"/>
                  </a:ext>
                </a:extLst>
              </a:tr>
              <a:tr h="1946400">
                <a:tc>
                  <a:txBody>
                    <a:bodyPr/>
                    <a:lstStyle/>
                    <a:p>
                      <a:r>
                        <a:rPr lang="de-DE" sz="2800" dirty="0">
                          <a:latin typeface="+mn-lt"/>
                        </a:rPr>
                        <a:t>vorhergehende antimikrobielle Therapie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800" b="0" i="0" u="none" strike="noStrike" kern="1200" baseline="0" dirty="0">
                          <a:solidFill>
                            <a:schemeClr val="dk1"/>
                          </a:solidFill>
                          <a:latin typeface="+mn-lt"/>
                          <a:ea typeface="+mn-ea"/>
                          <a:cs typeface="+mn-cs"/>
                        </a:rPr>
                        <a:t>„Kollateralschäden“ der antimikrobiellen Therapie 	</a:t>
                      </a:r>
                    </a:p>
                    <a:p>
                      <a:endParaRPr lang="de-DE" sz="2800" dirty="0">
                        <a:latin typeface="+mn-lt"/>
                      </a:endParaRPr>
                    </a:p>
                  </a:txBody>
                  <a:tcPr/>
                </a:tc>
                <a:tc>
                  <a:txBody>
                    <a:bodyPr/>
                    <a:lstStyle/>
                    <a:p>
                      <a:pPr marL="457200" indent="-457200">
                        <a:buFont typeface="Arial" panose="020B0604020202020204" pitchFamily="34" charset="0"/>
                        <a:buChar char="•"/>
                      </a:pPr>
                      <a:r>
                        <a:rPr lang="de-DE" sz="2800" b="0" i="0" u="none" strike="noStrike" kern="1200" baseline="0" dirty="0">
                          <a:solidFill>
                            <a:schemeClr val="dk1"/>
                          </a:solidFill>
                          <a:latin typeface="+mn-lt"/>
                          <a:ea typeface="+mn-ea"/>
                          <a:cs typeface="+mn-cs"/>
                        </a:rPr>
                        <a:t>Spektrum </a:t>
                      </a:r>
                    </a:p>
                    <a:p>
                      <a:pPr marL="457200" indent="-457200">
                        <a:buFont typeface="Arial" panose="020B0604020202020204" pitchFamily="34" charset="0"/>
                        <a:buChar char="•"/>
                      </a:pPr>
                      <a:r>
                        <a:rPr lang="de-DE" sz="2800" b="0" i="0" u="none" strike="noStrike" kern="1200" baseline="0" dirty="0">
                          <a:solidFill>
                            <a:schemeClr val="dk1"/>
                          </a:solidFill>
                          <a:latin typeface="+mn-lt"/>
                          <a:ea typeface="+mn-ea"/>
                          <a:cs typeface="+mn-cs"/>
                        </a:rPr>
                        <a:t>Häufigkeit </a:t>
                      </a:r>
                    </a:p>
                    <a:p>
                      <a:pPr marL="457200" indent="-457200">
                        <a:buFont typeface="Arial" panose="020B0604020202020204" pitchFamily="34" charset="0"/>
                        <a:buChar char="•"/>
                      </a:pPr>
                      <a:r>
                        <a:rPr lang="de-DE" sz="2800" b="0" i="0" u="none" strike="noStrike" kern="1200" baseline="0" dirty="0">
                          <a:solidFill>
                            <a:schemeClr val="dk1"/>
                          </a:solidFill>
                          <a:latin typeface="+mn-lt"/>
                          <a:ea typeface="+mn-ea"/>
                          <a:cs typeface="+mn-cs"/>
                        </a:rPr>
                        <a:t>Dosis und Dauer 	</a:t>
                      </a:r>
                    </a:p>
                    <a:p>
                      <a:endParaRPr lang="de-DE" sz="2800" dirty="0">
                        <a:latin typeface="+mn-lt"/>
                      </a:endParaRPr>
                    </a:p>
                  </a:txBody>
                  <a:tcPr/>
                </a:tc>
                <a:extLst>
                  <a:ext uri="{0D108BD9-81ED-4DB2-BD59-A6C34878D82A}">
                    <a16:rowId xmlns:a16="http://schemas.microsoft.com/office/drawing/2014/main" val="4145373922"/>
                  </a:ext>
                </a:extLst>
              </a:tr>
            </a:tbl>
          </a:graphicData>
        </a:graphic>
      </p:graphicFrame>
    </p:spTree>
    <p:extLst>
      <p:ext uri="{BB962C8B-B14F-4D97-AF65-F5344CB8AC3E}">
        <p14:creationId xmlns:p14="http://schemas.microsoft.com/office/powerpoint/2010/main" val="234617614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326EED-BE92-4376-8A1D-16D0290E0520}"/>
              </a:ext>
            </a:extLst>
          </p:cNvPr>
          <p:cNvSpPr>
            <a:spLocks noGrp="1"/>
          </p:cNvSpPr>
          <p:nvPr>
            <p:ph type="title"/>
          </p:nvPr>
        </p:nvSpPr>
        <p:spPr/>
        <p:txBody>
          <a:bodyPr>
            <a:normAutofit/>
          </a:bodyPr>
          <a:lstStyle/>
          <a:p>
            <a:r>
              <a:rPr lang="de-DE" dirty="0"/>
              <a:t>Fokussierung der antimikrobiellen Therapie</a:t>
            </a:r>
          </a:p>
        </p:txBody>
      </p:sp>
      <p:sp>
        <p:nvSpPr>
          <p:cNvPr id="3" name="Inhaltsplatzhalter 2">
            <a:extLst>
              <a:ext uri="{FF2B5EF4-FFF2-40B4-BE49-F238E27FC236}">
                <a16:creationId xmlns:a16="http://schemas.microsoft.com/office/drawing/2014/main" id="{E566891E-0C3F-4864-98F0-1683B8B90415}"/>
              </a:ext>
            </a:extLst>
          </p:cNvPr>
          <p:cNvSpPr>
            <a:spLocks noGrp="1"/>
          </p:cNvSpPr>
          <p:nvPr>
            <p:ph idx="1"/>
          </p:nvPr>
        </p:nvSpPr>
        <p:spPr>
          <a:xfrm>
            <a:off x="609600" y="1779679"/>
            <a:ext cx="10972800" cy="4525963"/>
          </a:xfrm>
        </p:spPr>
        <p:txBody>
          <a:bodyPr/>
          <a:lstStyle/>
          <a:p>
            <a:pPr marL="0" indent="0">
              <a:buNone/>
            </a:pPr>
            <a:r>
              <a:rPr lang="de-DE" sz="2600" dirty="0"/>
              <a:t>E38 	Entspricht die initiale Therapie der Empfindlichkeit des 	nachgewiesenen kausalen Erregers, sollte eine Deeskalation bzw. 	Fokussierung der antimikrobiellen Therapie bei klinisch stabilen 	Patienten angestrebt werden. </a:t>
            </a:r>
          </a:p>
          <a:p>
            <a:pPr marL="0" indent="0">
              <a:buNone/>
            </a:pPr>
            <a:r>
              <a:rPr lang="de-DE" sz="2600" dirty="0"/>
              <a:t>	</a:t>
            </a:r>
            <a:r>
              <a:rPr lang="de-DE" sz="2600" dirty="0">
                <a:solidFill>
                  <a:srgbClr val="0070C0"/>
                </a:solidFill>
              </a:rPr>
              <a:t>Moderate Empfehlung, Evidenz B</a:t>
            </a:r>
          </a:p>
          <a:p>
            <a:pPr marL="0" indent="0">
              <a:buNone/>
            </a:pPr>
            <a:r>
              <a:rPr lang="de-DE" sz="2600" dirty="0"/>
              <a:t>E39 	Bei Nachweis von Pneumokokken als ursächlichem Erreger von 	Pneumonien hospitalisierter Patienten sollte mit Penicillin G </a:t>
            </a:r>
            <a:r>
              <a:rPr lang="de-DE" sz="2600" dirty="0" err="1"/>
              <a:t>i.v.</a:t>
            </a:r>
            <a:r>
              <a:rPr lang="de-DE" sz="2600" dirty="0"/>
              <a:t> oder 	Ampicillin </a:t>
            </a:r>
            <a:r>
              <a:rPr lang="de-DE" sz="2600" dirty="0" err="1"/>
              <a:t>i.v.</a:t>
            </a:r>
            <a:r>
              <a:rPr lang="de-DE" sz="2600" dirty="0"/>
              <a:t> und bei klinischer Stabilität mit Amoxicillin </a:t>
            </a:r>
            <a:r>
              <a:rPr lang="de-DE" sz="2600" dirty="0" err="1"/>
              <a:t>p.o</a:t>
            </a:r>
            <a:r>
              <a:rPr lang="de-DE" sz="2600" dirty="0"/>
              <a:t>. behandelt 	werden, sofern keine Unverträglichkeit oder Allergie vorliegen. </a:t>
            </a:r>
          </a:p>
          <a:p>
            <a:pPr marL="0" indent="0">
              <a:buNone/>
            </a:pPr>
            <a:r>
              <a:rPr lang="de-DE" sz="2600" dirty="0"/>
              <a:t>	</a:t>
            </a:r>
            <a:r>
              <a:rPr lang="de-DE" sz="2600" dirty="0">
                <a:solidFill>
                  <a:srgbClr val="0070C0"/>
                </a:solidFill>
              </a:rPr>
              <a:t>Moderate Empfehlung, Evidenz B</a:t>
            </a:r>
          </a:p>
        </p:txBody>
      </p:sp>
    </p:spTree>
    <p:extLst>
      <p:ext uri="{BB962C8B-B14F-4D97-AF65-F5344CB8AC3E}">
        <p14:creationId xmlns:p14="http://schemas.microsoft.com/office/powerpoint/2010/main" val="109965264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FC7535-D8D7-49A2-A72E-8735BBD282D5}"/>
              </a:ext>
            </a:extLst>
          </p:cNvPr>
          <p:cNvSpPr>
            <a:spLocks noGrp="1"/>
          </p:cNvSpPr>
          <p:nvPr>
            <p:ph type="title"/>
          </p:nvPr>
        </p:nvSpPr>
        <p:spPr>
          <a:xfrm>
            <a:off x="1799056" y="635000"/>
            <a:ext cx="8395146" cy="849784"/>
          </a:xfrm>
        </p:spPr>
        <p:txBody>
          <a:bodyPr>
            <a:normAutofit/>
          </a:bodyPr>
          <a:lstStyle/>
          <a:p>
            <a:r>
              <a:rPr lang="de-DE" dirty="0"/>
              <a:t>Gezielte antimikrobielle Therapie</a:t>
            </a:r>
          </a:p>
        </p:txBody>
      </p:sp>
      <p:graphicFrame>
        <p:nvGraphicFramePr>
          <p:cNvPr id="4" name="Tabelle 6">
            <a:extLst>
              <a:ext uri="{FF2B5EF4-FFF2-40B4-BE49-F238E27FC236}">
                <a16:creationId xmlns:a16="http://schemas.microsoft.com/office/drawing/2014/main" id="{0CF1AE90-1471-4BC6-8BFD-244A7ECDCAFD}"/>
              </a:ext>
            </a:extLst>
          </p:cNvPr>
          <p:cNvGraphicFramePr>
            <a:graphicFrameLocks noGrp="1"/>
          </p:cNvGraphicFramePr>
          <p:nvPr>
            <p:extLst>
              <p:ext uri="{D42A27DB-BD31-4B8C-83A1-F6EECF244321}">
                <p14:modId xmlns:p14="http://schemas.microsoft.com/office/powerpoint/2010/main" val="3169812228"/>
              </p:ext>
            </p:extLst>
          </p:nvPr>
        </p:nvGraphicFramePr>
        <p:xfrm>
          <a:off x="0" y="1575302"/>
          <a:ext cx="12192000" cy="5282694"/>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577324459"/>
                    </a:ext>
                  </a:extLst>
                </a:gridCol>
                <a:gridCol w="4064000">
                  <a:extLst>
                    <a:ext uri="{9D8B030D-6E8A-4147-A177-3AD203B41FA5}">
                      <a16:colId xmlns:a16="http://schemas.microsoft.com/office/drawing/2014/main" val="1766355654"/>
                    </a:ext>
                  </a:extLst>
                </a:gridCol>
                <a:gridCol w="4064000">
                  <a:extLst>
                    <a:ext uri="{9D8B030D-6E8A-4147-A177-3AD203B41FA5}">
                      <a16:colId xmlns:a16="http://schemas.microsoft.com/office/drawing/2014/main" val="3897574380"/>
                    </a:ext>
                  </a:extLst>
                </a:gridCol>
              </a:tblGrid>
              <a:tr h="418750">
                <a:tc>
                  <a:txBody>
                    <a:bodyPr/>
                    <a:lstStyle/>
                    <a:p>
                      <a:r>
                        <a:rPr lang="de-DE" sz="2000" dirty="0"/>
                        <a:t>Erreger</a:t>
                      </a:r>
                    </a:p>
                  </a:txBody>
                  <a:tcPr/>
                </a:tc>
                <a:tc>
                  <a:txBody>
                    <a:bodyPr/>
                    <a:lstStyle/>
                    <a:p>
                      <a:r>
                        <a:rPr lang="de-DE" sz="2000" dirty="0"/>
                        <a:t>Substanz</a:t>
                      </a:r>
                    </a:p>
                  </a:txBody>
                  <a:tcPr/>
                </a:tc>
                <a:tc>
                  <a:txBody>
                    <a:bodyPr/>
                    <a:lstStyle/>
                    <a:p>
                      <a:r>
                        <a:rPr lang="de-DE" sz="2000" dirty="0"/>
                        <a:t>Alternativen</a:t>
                      </a:r>
                    </a:p>
                  </a:txBody>
                  <a:tcPr/>
                </a:tc>
                <a:extLst>
                  <a:ext uri="{0D108BD9-81ED-4DB2-BD59-A6C34878D82A}">
                    <a16:rowId xmlns:a16="http://schemas.microsoft.com/office/drawing/2014/main" val="1622781736"/>
                  </a:ext>
                </a:extLst>
              </a:tr>
              <a:tr h="1062981">
                <a:tc>
                  <a:txBody>
                    <a:bodyPr/>
                    <a:lstStyle/>
                    <a:p>
                      <a:r>
                        <a:rPr lang="de-DE" sz="2000" dirty="0"/>
                        <a:t>Streptococcus pneumoniae</a:t>
                      </a:r>
                    </a:p>
                  </a:txBody>
                  <a:tcPr/>
                </a:tc>
                <a:tc>
                  <a:txBody>
                    <a:bodyPr/>
                    <a:lstStyle/>
                    <a:p>
                      <a:pPr marL="285750" indent="-285750">
                        <a:buFont typeface="Arial" panose="020B0604020202020204" pitchFamily="34" charset="0"/>
                        <a:buChar char="•"/>
                      </a:pPr>
                      <a:r>
                        <a:rPr lang="de-DE" sz="2000" dirty="0"/>
                        <a:t>Amoxicillin p. o.</a:t>
                      </a:r>
                    </a:p>
                    <a:p>
                      <a:pPr marL="285750" indent="-285750">
                        <a:buFont typeface="Arial" panose="020B0604020202020204" pitchFamily="34" charset="0"/>
                        <a:buChar char="•"/>
                      </a:pPr>
                      <a:r>
                        <a:rPr lang="de-DE" sz="2000" dirty="0"/>
                        <a:t>Penicillin G (nur i. v.)</a:t>
                      </a:r>
                    </a:p>
                  </a:txBody>
                  <a:tcPr/>
                </a:tc>
                <a:tc>
                  <a:txBody>
                    <a:bodyPr/>
                    <a:lstStyle/>
                    <a:p>
                      <a:pPr marL="285750" indent="-285750">
                        <a:buFont typeface="Arial" panose="020B0604020202020204" pitchFamily="34" charset="0"/>
                        <a:buChar char="•"/>
                      </a:pPr>
                      <a:r>
                        <a:rPr lang="de-DE" sz="2000" dirty="0"/>
                        <a:t>Cefuroxim, Ceftriaxon oder </a:t>
                      </a:r>
                      <a:r>
                        <a:rPr lang="de-DE" sz="2000" dirty="0" err="1"/>
                        <a:t>Cefotaxim</a:t>
                      </a:r>
                      <a:endParaRPr lang="de-DE" sz="2000" dirty="0"/>
                    </a:p>
                    <a:p>
                      <a:pPr marL="285750" indent="-285750">
                        <a:buFont typeface="Arial" panose="020B0604020202020204" pitchFamily="34" charset="0"/>
                        <a:buChar char="•"/>
                      </a:pPr>
                      <a:r>
                        <a:rPr lang="de-DE" sz="2000" dirty="0" err="1"/>
                        <a:t>Moxifloxacin</a:t>
                      </a:r>
                      <a:endParaRPr lang="de-DE" sz="2000" dirty="0"/>
                    </a:p>
                  </a:txBody>
                  <a:tcPr/>
                </a:tc>
                <a:extLst>
                  <a:ext uri="{0D108BD9-81ED-4DB2-BD59-A6C34878D82A}">
                    <a16:rowId xmlns:a16="http://schemas.microsoft.com/office/drawing/2014/main" val="3313463290"/>
                  </a:ext>
                </a:extLst>
              </a:tr>
              <a:tr h="418750">
                <a:tc>
                  <a:txBody>
                    <a:bodyPr/>
                    <a:lstStyle/>
                    <a:p>
                      <a:r>
                        <a:rPr lang="de-DE" sz="2000" dirty="0" err="1"/>
                        <a:t>Staphylococcus</a:t>
                      </a:r>
                      <a:r>
                        <a:rPr lang="de-DE" sz="2000" dirty="0"/>
                        <a:t> </a:t>
                      </a:r>
                      <a:r>
                        <a:rPr lang="de-DE" sz="2000" dirty="0" err="1"/>
                        <a:t>aureus</a:t>
                      </a:r>
                      <a:r>
                        <a:rPr lang="de-DE" sz="2000" dirty="0"/>
                        <a:t> (MSSA)</a:t>
                      </a:r>
                    </a:p>
                  </a:txBody>
                  <a:tcPr/>
                </a:tc>
                <a:tc>
                  <a:txBody>
                    <a:bodyPr/>
                    <a:lstStyle/>
                    <a:p>
                      <a:r>
                        <a:rPr lang="de-DE" sz="2000" dirty="0" err="1"/>
                        <a:t>Flucloxacillin</a:t>
                      </a:r>
                      <a:r>
                        <a:rPr lang="de-DE" sz="2000" dirty="0"/>
                        <a:t> (nur i. v.)</a:t>
                      </a:r>
                    </a:p>
                  </a:txBody>
                  <a:tcPr/>
                </a:tc>
                <a:tc>
                  <a:txBody>
                    <a:bodyPr/>
                    <a:lstStyle/>
                    <a:p>
                      <a:r>
                        <a:rPr lang="de-DE" sz="2000" dirty="0" err="1"/>
                        <a:t>Cefazolin</a:t>
                      </a:r>
                      <a:r>
                        <a:rPr lang="de-DE" sz="2000" dirty="0"/>
                        <a:t>, Clindamycin</a:t>
                      </a:r>
                    </a:p>
                  </a:txBody>
                  <a:tcPr/>
                </a:tc>
                <a:extLst>
                  <a:ext uri="{0D108BD9-81ED-4DB2-BD59-A6C34878D82A}">
                    <a16:rowId xmlns:a16="http://schemas.microsoft.com/office/drawing/2014/main" val="843284776"/>
                  </a:ext>
                </a:extLst>
              </a:tr>
              <a:tr h="1062981">
                <a:tc>
                  <a:txBody>
                    <a:bodyPr/>
                    <a:lstStyle/>
                    <a:p>
                      <a:r>
                        <a:rPr lang="de-DE" sz="2000" dirty="0" err="1"/>
                        <a:t>Staphylococcus</a:t>
                      </a:r>
                      <a:r>
                        <a:rPr lang="de-DE" sz="2000" dirty="0"/>
                        <a:t> </a:t>
                      </a:r>
                      <a:r>
                        <a:rPr lang="de-DE" sz="2000" dirty="0" err="1"/>
                        <a:t>aureus</a:t>
                      </a:r>
                      <a:r>
                        <a:rPr lang="de-DE" sz="2000" dirty="0"/>
                        <a:t> (MRSA)</a:t>
                      </a:r>
                    </a:p>
                  </a:txBody>
                  <a:tcPr/>
                </a:tc>
                <a:tc>
                  <a:txBody>
                    <a:bodyPr/>
                    <a:lstStyle/>
                    <a:p>
                      <a:r>
                        <a:rPr lang="de-DE" sz="2000" dirty="0" err="1"/>
                        <a:t>Linezolid</a:t>
                      </a:r>
                      <a:r>
                        <a:rPr lang="de-DE" sz="2000" dirty="0"/>
                        <a:t> (nicht bei Bakteriämie!)</a:t>
                      </a:r>
                    </a:p>
                  </a:txBody>
                  <a:tcPr/>
                </a:tc>
                <a:tc>
                  <a:txBody>
                    <a:bodyPr/>
                    <a:lstStyle/>
                    <a:p>
                      <a:r>
                        <a:rPr lang="de-DE" sz="2000" dirty="0"/>
                        <a:t>Vancomycin (Ziel-Talspiegel</a:t>
                      </a:r>
                    </a:p>
                    <a:p>
                      <a:r>
                        <a:rPr lang="de-DE" sz="2000" dirty="0"/>
                        <a:t>15 – 20 </a:t>
                      </a:r>
                      <a:r>
                        <a:rPr lang="el-GR" sz="2000" dirty="0"/>
                        <a:t>μ</a:t>
                      </a:r>
                      <a:r>
                        <a:rPr lang="de-DE" sz="2000" dirty="0"/>
                        <a:t>g/ml) (nur </a:t>
                      </a:r>
                      <a:r>
                        <a:rPr lang="de-DE" sz="2000" dirty="0" err="1"/>
                        <a:t>i.v.</a:t>
                      </a:r>
                      <a:r>
                        <a:rPr lang="de-DE" sz="2000" dirty="0"/>
                        <a:t>)</a:t>
                      </a:r>
                    </a:p>
                    <a:p>
                      <a:r>
                        <a:rPr lang="de-DE" sz="2000" dirty="0"/>
                        <a:t>ggf. Clindamycin</a:t>
                      </a:r>
                    </a:p>
                  </a:txBody>
                  <a:tcPr/>
                </a:tc>
                <a:extLst>
                  <a:ext uri="{0D108BD9-81ED-4DB2-BD59-A6C34878D82A}">
                    <a16:rowId xmlns:a16="http://schemas.microsoft.com/office/drawing/2014/main" val="1657758354"/>
                  </a:ext>
                </a:extLst>
              </a:tr>
              <a:tr h="418750">
                <a:tc>
                  <a:txBody>
                    <a:bodyPr/>
                    <a:lstStyle/>
                    <a:p>
                      <a:r>
                        <a:rPr lang="de-DE" sz="2000" dirty="0"/>
                        <a:t>Legionella </a:t>
                      </a:r>
                      <a:r>
                        <a:rPr lang="de-DE" sz="2000" dirty="0" err="1"/>
                        <a:t>spp</a:t>
                      </a:r>
                      <a:r>
                        <a:rPr lang="de-DE" sz="2000" dirty="0"/>
                        <a:t>.</a:t>
                      </a:r>
                    </a:p>
                  </a:txBody>
                  <a:tcPr/>
                </a:tc>
                <a:tc>
                  <a:txBody>
                    <a:bodyPr/>
                    <a:lstStyle/>
                    <a:p>
                      <a:r>
                        <a:rPr lang="de-DE" sz="2000" dirty="0" err="1"/>
                        <a:t>Moxifloxacin</a:t>
                      </a:r>
                      <a:r>
                        <a:rPr lang="de-DE" sz="2000" dirty="0"/>
                        <a:t> oder Levofloxacin</a:t>
                      </a:r>
                    </a:p>
                  </a:txBody>
                  <a:tcPr/>
                </a:tc>
                <a:tc>
                  <a:txBody>
                    <a:bodyPr/>
                    <a:lstStyle/>
                    <a:p>
                      <a:r>
                        <a:rPr lang="de-DE" sz="2000" dirty="0"/>
                        <a:t>Azithromycin oder Clarithromycin</a:t>
                      </a:r>
                    </a:p>
                  </a:txBody>
                  <a:tcPr/>
                </a:tc>
                <a:extLst>
                  <a:ext uri="{0D108BD9-81ED-4DB2-BD59-A6C34878D82A}">
                    <a16:rowId xmlns:a16="http://schemas.microsoft.com/office/drawing/2014/main" val="2288482764"/>
                  </a:ext>
                </a:extLst>
              </a:tr>
              <a:tr h="740866">
                <a:tc>
                  <a:txBody>
                    <a:bodyPr/>
                    <a:lstStyle/>
                    <a:p>
                      <a:r>
                        <a:rPr lang="de-DE" sz="2000" dirty="0" err="1"/>
                        <a:t>Mycoplasma</a:t>
                      </a:r>
                      <a:r>
                        <a:rPr lang="de-DE" sz="2000" dirty="0"/>
                        <a:t> pneumoniae</a:t>
                      </a:r>
                    </a:p>
                  </a:txBody>
                  <a:tcPr/>
                </a:tc>
                <a:tc>
                  <a:txBody>
                    <a:bodyPr/>
                    <a:lstStyle/>
                    <a:p>
                      <a:r>
                        <a:rPr lang="de-DE" sz="2000" dirty="0"/>
                        <a:t>Doxycyclin</a:t>
                      </a:r>
                    </a:p>
                  </a:txBody>
                  <a:tcPr/>
                </a:tc>
                <a:tc>
                  <a:txBody>
                    <a:bodyPr/>
                    <a:lstStyle/>
                    <a:p>
                      <a:r>
                        <a:rPr lang="de-DE" sz="2000" dirty="0"/>
                        <a:t>Azithromycin oder Clarithromycin</a:t>
                      </a:r>
                    </a:p>
                    <a:p>
                      <a:r>
                        <a:rPr lang="de-DE" sz="2000" dirty="0" err="1"/>
                        <a:t>Moxifloxacin</a:t>
                      </a:r>
                      <a:r>
                        <a:rPr lang="de-DE" sz="2000" dirty="0"/>
                        <a:t> oder Levofloxacin</a:t>
                      </a:r>
                    </a:p>
                  </a:txBody>
                  <a:tcPr/>
                </a:tc>
                <a:extLst>
                  <a:ext uri="{0D108BD9-81ED-4DB2-BD59-A6C34878D82A}">
                    <a16:rowId xmlns:a16="http://schemas.microsoft.com/office/drawing/2014/main" val="1792376952"/>
                  </a:ext>
                </a:extLst>
              </a:tr>
              <a:tr h="740866">
                <a:tc>
                  <a:txBody>
                    <a:bodyPr/>
                    <a:lstStyle/>
                    <a:p>
                      <a:r>
                        <a:rPr lang="de-DE" sz="2000" dirty="0" err="1"/>
                        <a:t>Chlamydophila</a:t>
                      </a:r>
                      <a:r>
                        <a:rPr lang="de-DE" sz="2000" dirty="0"/>
                        <a:t> pneumoniae</a:t>
                      </a:r>
                    </a:p>
                  </a:txBody>
                  <a:tcPr/>
                </a:tc>
                <a:tc>
                  <a:txBody>
                    <a:bodyPr/>
                    <a:lstStyle/>
                    <a:p>
                      <a:r>
                        <a:rPr lang="de-DE" sz="2000" dirty="0"/>
                        <a:t>Doxycyclin</a:t>
                      </a:r>
                    </a:p>
                  </a:txBody>
                  <a:tcPr/>
                </a:tc>
                <a:tc>
                  <a:txBody>
                    <a:bodyPr/>
                    <a:lstStyle/>
                    <a:p>
                      <a:r>
                        <a:rPr lang="de-DE" sz="2000" dirty="0"/>
                        <a:t>Azithromycin oder Clarithromycin</a:t>
                      </a:r>
                    </a:p>
                    <a:p>
                      <a:r>
                        <a:rPr lang="de-DE" sz="2000" dirty="0" err="1"/>
                        <a:t>Moxifloxacin</a:t>
                      </a:r>
                      <a:r>
                        <a:rPr lang="de-DE" sz="2000" dirty="0"/>
                        <a:t> oder Levofloxacin</a:t>
                      </a:r>
                    </a:p>
                  </a:txBody>
                  <a:tcPr/>
                </a:tc>
                <a:extLst>
                  <a:ext uri="{0D108BD9-81ED-4DB2-BD59-A6C34878D82A}">
                    <a16:rowId xmlns:a16="http://schemas.microsoft.com/office/drawing/2014/main" val="2963773624"/>
                  </a:ext>
                </a:extLst>
              </a:tr>
              <a:tr h="418750">
                <a:tc>
                  <a:txBody>
                    <a:bodyPr/>
                    <a:lstStyle/>
                    <a:p>
                      <a:r>
                        <a:rPr lang="de-DE" sz="2000" dirty="0" err="1"/>
                        <a:t>Coxiella</a:t>
                      </a:r>
                      <a:r>
                        <a:rPr lang="de-DE" sz="2000" dirty="0"/>
                        <a:t> </a:t>
                      </a:r>
                      <a:r>
                        <a:rPr lang="de-DE" sz="2000" dirty="0" err="1"/>
                        <a:t>burnetii</a:t>
                      </a:r>
                      <a:endParaRPr lang="de-DE"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000" dirty="0"/>
                        <a:t>Doxycyclin</a:t>
                      </a:r>
                    </a:p>
                  </a:txBody>
                  <a:tcPr/>
                </a:tc>
                <a:tc>
                  <a:txBody>
                    <a:bodyPr/>
                    <a:lstStyle/>
                    <a:p>
                      <a:r>
                        <a:rPr lang="de-DE" sz="2000" dirty="0" err="1"/>
                        <a:t>Moxifloxacin</a:t>
                      </a:r>
                      <a:r>
                        <a:rPr lang="de-DE" sz="2000" dirty="0"/>
                        <a:t> oder Levofloxacin</a:t>
                      </a:r>
                    </a:p>
                  </a:txBody>
                  <a:tcPr/>
                </a:tc>
                <a:extLst>
                  <a:ext uri="{0D108BD9-81ED-4DB2-BD59-A6C34878D82A}">
                    <a16:rowId xmlns:a16="http://schemas.microsoft.com/office/drawing/2014/main" val="4081857166"/>
                  </a:ext>
                </a:extLst>
              </a:tr>
            </a:tbl>
          </a:graphicData>
        </a:graphic>
      </p:graphicFrame>
    </p:spTree>
    <p:extLst>
      <p:ext uri="{BB962C8B-B14F-4D97-AF65-F5344CB8AC3E}">
        <p14:creationId xmlns:p14="http://schemas.microsoft.com/office/powerpoint/2010/main" val="11342897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FC7535-D8D7-49A2-A72E-8735BBD282D5}"/>
              </a:ext>
            </a:extLst>
          </p:cNvPr>
          <p:cNvSpPr>
            <a:spLocks noGrp="1"/>
          </p:cNvSpPr>
          <p:nvPr>
            <p:ph type="title"/>
          </p:nvPr>
        </p:nvSpPr>
        <p:spPr>
          <a:xfrm>
            <a:off x="1835269" y="499198"/>
            <a:ext cx="8377039" cy="849784"/>
          </a:xfrm>
        </p:spPr>
        <p:txBody>
          <a:bodyPr>
            <a:normAutofit/>
          </a:bodyPr>
          <a:lstStyle/>
          <a:p>
            <a:r>
              <a:rPr lang="de-DE" dirty="0"/>
              <a:t>Gezielte antimikrobielle Therapie</a:t>
            </a:r>
          </a:p>
        </p:txBody>
      </p:sp>
      <p:graphicFrame>
        <p:nvGraphicFramePr>
          <p:cNvPr id="4" name="Tabelle 6">
            <a:extLst>
              <a:ext uri="{FF2B5EF4-FFF2-40B4-BE49-F238E27FC236}">
                <a16:creationId xmlns:a16="http://schemas.microsoft.com/office/drawing/2014/main" id="{0CF1AE90-1471-4BC6-8BFD-244A7ECDCAFD}"/>
              </a:ext>
            </a:extLst>
          </p:cNvPr>
          <p:cNvGraphicFramePr>
            <a:graphicFrameLocks noGrp="1"/>
          </p:cNvGraphicFramePr>
          <p:nvPr>
            <p:extLst>
              <p:ext uri="{D42A27DB-BD31-4B8C-83A1-F6EECF244321}">
                <p14:modId xmlns:p14="http://schemas.microsoft.com/office/powerpoint/2010/main" val="1156182566"/>
              </p:ext>
            </p:extLst>
          </p:nvPr>
        </p:nvGraphicFramePr>
        <p:xfrm>
          <a:off x="0" y="1448554"/>
          <a:ext cx="12192000" cy="5574928"/>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577324459"/>
                    </a:ext>
                  </a:extLst>
                </a:gridCol>
                <a:gridCol w="4064000">
                  <a:extLst>
                    <a:ext uri="{9D8B030D-6E8A-4147-A177-3AD203B41FA5}">
                      <a16:colId xmlns:a16="http://schemas.microsoft.com/office/drawing/2014/main" val="1766355654"/>
                    </a:ext>
                  </a:extLst>
                </a:gridCol>
                <a:gridCol w="4064000">
                  <a:extLst>
                    <a:ext uri="{9D8B030D-6E8A-4147-A177-3AD203B41FA5}">
                      <a16:colId xmlns:a16="http://schemas.microsoft.com/office/drawing/2014/main" val="3897574380"/>
                    </a:ext>
                  </a:extLst>
                </a:gridCol>
              </a:tblGrid>
              <a:tr h="215518">
                <a:tc>
                  <a:txBody>
                    <a:bodyPr/>
                    <a:lstStyle/>
                    <a:p>
                      <a:r>
                        <a:rPr lang="de-DE" sz="1900" dirty="0"/>
                        <a:t>Erreger</a:t>
                      </a:r>
                    </a:p>
                  </a:txBody>
                  <a:tcPr/>
                </a:tc>
                <a:tc>
                  <a:txBody>
                    <a:bodyPr/>
                    <a:lstStyle/>
                    <a:p>
                      <a:r>
                        <a:rPr lang="de-DE" sz="1900" dirty="0"/>
                        <a:t>Substanz</a:t>
                      </a:r>
                    </a:p>
                  </a:txBody>
                  <a:tcPr/>
                </a:tc>
                <a:tc>
                  <a:txBody>
                    <a:bodyPr/>
                    <a:lstStyle/>
                    <a:p>
                      <a:r>
                        <a:rPr lang="de-DE" sz="1900" dirty="0"/>
                        <a:t>Alternativen</a:t>
                      </a:r>
                    </a:p>
                  </a:txBody>
                  <a:tcPr/>
                </a:tc>
                <a:extLst>
                  <a:ext uri="{0D108BD9-81ED-4DB2-BD59-A6C34878D82A}">
                    <a16:rowId xmlns:a16="http://schemas.microsoft.com/office/drawing/2014/main" val="1622781736"/>
                  </a:ext>
                </a:extLst>
              </a:tr>
              <a:tr h="1062981">
                <a:tc>
                  <a:txBody>
                    <a:bodyPr/>
                    <a:lstStyle/>
                    <a:p>
                      <a:r>
                        <a:rPr lang="de-DE" sz="1900" dirty="0"/>
                        <a:t>Haemophilus influenzae</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sz="1900" dirty="0"/>
                        <a:t>Ampicillin oder Amoxicillin</a:t>
                      </a:r>
                    </a:p>
                    <a:p>
                      <a:pPr marL="285750" indent="-285750">
                        <a:buFont typeface="Arial" panose="020B0604020202020204" pitchFamily="34" charset="0"/>
                        <a:buChar char="•"/>
                      </a:pPr>
                      <a:endParaRPr lang="de-DE" sz="1900" dirty="0"/>
                    </a:p>
                  </a:txBody>
                  <a:tcPr/>
                </a:tc>
                <a:tc>
                  <a:txBody>
                    <a:bodyPr/>
                    <a:lstStyle/>
                    <a:p>
                      <a:pPr marL="342900" indent="-342900">
                        <a:buFont typeface="Arial" panose="020B0604020202020204" pitchFamily="34" charset="0"/>
                        <a:buChar char="•"/>
                      </a:pPr>
                      <a:r>
                        <a:rPr lang="de-DE" sz="1900" dirty="0"/>
                        <a:t>Amoxicillin-Clavulansäure oder</a:t>
                      </a:r>
                    </a:p>
                    <a:p>
                      <a:pPr marL="342900" indent="-342900">
                        <a:buFont typeface="Arial" panose="020B0604020202020204" pitchFamily="34" charset="0"/>
                        <a:buChar char="•"/>
                      </a:pPr>
                      <a:r>
                        <a:rPr lang="de-DE" sz="1900" dirty="0"/>
                        <a:t>Ampicillin/</a:t>
                      </a:r>
                      <a:r>
                        <a:rPr lang="de-DE" sz="1900" dirty="0" err="1"/>
                        <a:t>Sulbactam</a:t>
                      </a:r>
                      <a:r>
                        <a:rPr lang="de-DE" sz="1900" dirty="0"/>
                        <a:t> (nur i. v.)</a:t>
                      </a:r>
                    </a:p>
                    <a:p>
                      <a:pPr marL="342900" indent="-342900">
                        <a:buFont typeface="Arial" panose="020B0604020202020204" pitchFamily="34" charset="0"/>
                        <a:buChar char="•"/>
                      </a:pPr>
                      <a:r>
                        <a:rPr lang="de-DE" sz="1900" dirty="0"/>
                        <a:t>Ceftriaxon oder </a:t>
                      </a:r>
                      <a:r>
                        <a:rPr lang="de-DE" sz="1900" dirty="0" err="1"/>
                        <a:t>Cefotaxim</a:t>
                      </a:r>
                      <a:endParaRPr lang="de-DE" sz="1900" dirty="0"/>
                    </a:p>
                    <a:p>
                      <a:pPr marL="342900" indent="-342900">
                        <a:buFont typeface="Arial" panose="020B0604020202020204" pitchFamily="34" charset="0"/>
                        <a:buChar char="•"/>
                      </a:pPr>
                      <a:r>
                        <a:rPr lang="de-DE" sz="1900" dirty="0" err="1"/>
                        <a:t>Moxifloxacin</a:t>
                      </a:r>
                      <a:r>
                        <a:rPr lang="de-DE" sz="1900" dirty="0"/>
                        <a:t> oder Levofloxacin</a:t>
                      </a:r>
                    </a:p>
                  </a:txBody>
                  <a:tcPr/>
                </a:tc>
                <a:extLst>
                  <a:ext uri="{0D108BD9-81ED-4DB2-BD59-A6C34878D82A}">
                    <a16:rowId xmlns:a16="http://schemas.microsoft.com/office/drawing/2014/main" val="3313463290"/>
                  </a:ext>
                </a:extLst>
              </a:tr>
              <a:tr h="418750">
                <a:tc>
                  <a:txBody>
                    <a:bodyPr/>
                    <a:lstStyle/>
                    <a:p>
                      <a:r>
                        <a:rPr lang="de-DE" sz="1900" dirty="0"/>
                        <a:t>Escherichia coli</a:t>
                      </a:r>
                    </a:p>
                  </a:txBody>
                  <a:tcPr/>
                </a:tc>
                <a:tc>
                  <a:txBody>
                    <a:bodyPr/>
                    <a:lstStyle/>
                    <a:p>
                      <a:pPr marL="342900" indent="-342900">
                        <a:buFont typeface="Arial" panose="020B0604020202020204" pitchFamily="34" charset="0"/>
                        <a:buChar char="•"/>
                      </a:pPr>
                      <a:r>
                        <a:rPr lang="de-DE" sz="1900" dirty="0"/>
                        <a:t>Ampicillin/</a:t>
                      </a:r>
                      <a:r>
                        <a:rPr lang="de-DE" sz="1900" dirty="0" err="1"/>
                        <a:t>Sulbactam</a:t>
                      </a:r>
                      <a:r>
                        <a:rPr lang="de-DE" sz="1900" dirty="0"/>
                        <a:t> (nur i. v.) oder Amoxicillin-Clavulansäure</a:t>
                      </a:r>
                    </a:p>
                    <a:p>
                      <a:pPr marL="342900" indent="-342900">
                        <a:buFont typeface="Arial" panose="020B0604020202020204" pitchFamily="34" charset="0"/>
                        <a:buChar char="•"/>
                      </a:pPr>
                      <a:r>
                        <a:rPr lang="de-DE" sz="1900" dirty="0"/>
                        <a:t>Levofloxacin oder Ciprofloxacin</a:t>
                      </a:r>
                    </a:p>
                  </a:txBody>
                  <a:tcPr/>
                </a:tc>
                <a:tc>
                  <a:txBody>
                    <a:bodyPr/>
                    <a:lstStyle/>
                    <a:p>
                      <a:r>
                        <a:rPr lang="de-DE" sz="1900" dirty="0"/>
                        <a:t>Ceftriaxon oder </a:t>
                      </a:r>
                      <a:r>
                        <a:rPr lang="de-DE" sz="1900" dirty="0" err="1"/>
                        <a:t>Cefotaxim</a:t>
                      </a:r>
                      <a:endParaRPr lang="de-DE" sz="1900" dirty="0"/>
                    </a:p>
                  </a:txBody>
                  <a:tcPr/>
                </a:tc>
                <a:extLst>
                  <a:ext uri="{0D108BD9-81ED-4DB2-BD59-A6C34878D82A}">
                    <a16:rowId xmlns:a16="http://schemas.microsoft.com/office/drawing/2014/main" val="843284776"/>
                  </a:ext>
                </a:extLst>
              </a:tr>
              <a:tr h="831836">
                <a:tc>
                  <a:txBody>
                    <a:bodyPr/>
                    <a:lstStyle/>
                    <a:p>
                      <a:r>
                        <a:rPr lang="de-DE" sz="1900" dirty="0"/>
                        <a:t>Escherichia coli (ESBL)</a:t>
                      </a:r>
                    </a:p>
                  </a:txBody>
                  <a:tcPr/>
                </a:tc>
                <a:tc>
                  <a:txBody>
                    <a:bodyPr/>
                    <a:lstStyle/>
                    <a:p>
                      <a:pPr marL="342900" indent="-342900">
                        <a:buFont typeface="Arial" panose="020B0604020202020204" pitchFamily="34" charset="0"/>
                        <a:buChar char="•"/>
                      </a:pPr>
                      <a:r>
                        <a:rPr lang="de-DE" sz="1900" dirty="0" err="1"/>
                        <a:t>Ertapenem</a:t>
                      </a:r>
                      <a:endParaRPr lang="de-DE" sz="1900" dirty="0"/>
                    </a:p>
                    <a:p>
                      <a:pPr marL="342900" indent="-342900">
                        <a:buFont typeface="Arial" panose="020B0604020202020204" pitchFamily="34" charset="0"/>
                        <a:buChar char="•"/>
                      </a:pPr>
                      <a:r>
                        <a:rPr lang="de-DE" sz="1900" dirty="0" err="1"/>
                        <a:t>Imipenem</a:t>
                      </a:r>
                      <a:r>
                        <a:rPr lang="de-DE" sz="1900" dirty="0"/>
                        <a:t> oder </a:t>
                      </a:r>
                      <a:r>
                        <a:rPr lang="de-DE" sz="1900" dirty="0" err="1"/>
                        <a:t>Meropenem</a:t>
                      </a:r>
                      <a:endParaRPr lang="de-DE" sz="1900" dirty="0"/>
                    </a:p>
                  </a:txBody>
                  <a:tcPr/>
                </a:tc>
                <a:tc>
                  <a:txBody>
                    <a:bodyPr/>
                    <a:lstStyle/>
                    <a:p>
                      <a:r>
                        <a:rPr lang="de-DE" sz="1900" dirty="0"/>
                        <a:t>Levofloxacin oder Ciprofloxacin</a:t>
                      </a:r>
                    </a:p>
                  </a:txBody>
                  <a:tcPr/>
                </a:tc>
                <a:extLst>
                  <a:ext uri="{0D108BD9-81ED-4DB2-BD59-A6C34878D82A}">
                    <a16:rowId xmlns:a16="http://schemas.microsoft.com/office/drawing/2014/main" val="1657758354"/>
                  </a:ext>
                </a:extLst>
              </a:tr>
              <a:tr h="418750">
                <a:tc>
                  <a:txBody>
                    <a:bodyPr/>
                    <a:lstStyle/>
                    <a:p>
                      <a:r>
                        <a:rPr lang="de-DE" sz="1900" dirty="0"/>
                        <a:t>Klebsiella pneumoniae</a:t>
                      </a:r>
                    </a:p>
                  </a:txBody>
                  <a:tcPr/>
                </a:tc>
                <a:tc>
                  <a:txBody>
                    <a:bodyPr/>
                    <a:lstStyle/>
                    <a:p>
                      <a:pPr marL="342900" indent="-342900">
                        <a:buFont typeface="Arial" panose="020B0604020202020204" pitchFamily="34" charset="0"/>
                        <a:buChar char="•"/>
                      </a:pPr>
                      <a:r>
                        <a:rPr lang="de-DE" sz="1900" dirty="0"/>
                        <a:t>Levofloxacin oder Ciprofloxacin</a:t>
                      </a:r>
                    </a:p>
                    <a:p>
                      <a:pPr marL="342900" indent="-342900">
                        <a:buFont typeface="Arial" panose="020B0604020202020204" pitchFamily="34" charset="0"/>
                        <a:buChar char="•"/>
                      </a:pPr>
                      <a:r>
                        <a:rPr lang="de-DE" sz="1900" dirty="0"/>
                        <a:t>Ceftriaxon oder </a:t>
                      </a:r>
                      <a:r>
                        <a:rPr lang="de-DE" sz="1900" dirty="0" err="1"/>
                        <a:t>Cefotaxim</a:t>
                      </a:r>
                      <a:endParaRPr lang="de-DE" sz="1900" dirty="0"/>
                    </a:p>
                  </a:txBody>
                  <a:tcPr/>
                </a:tc>
                <a:tc>
                  <a:txBody>
                    <a:bodyPr/>
                    <a:lstStyle/>
                    <a:p>
                      <a:endParaRPr lang="de-DE" sz="1900" dirty="0"/>
                    </a:p>
                  </a:txBody>
                  <a:tcPr/>
                </a:tc>
                <a:extLst>
                  <a:ext uri="{0D108BD9-81ED-4DB2-BD59-A6C34878D82A}">
                    <a16:rowId xmlns:a16="http://schemas.microsoft.com/office/drawing/2014/main" val="2288482764"/>
                  </a:ext>
                </a:extLst>
              </a:tr>
              <a:tr h="740866">
                <a:tc>
                  <a:txBody>
                    <a:bodyPr/>
                    <a:lstStyle/>
                    <a:p>
                      <a:r>
                        <a:rPr lang="de-DE" sz="1900" dirty="0"/>
                        <a:t>Klebsiella pneumoniae (ESBL)</a:t>
                      </a:r>
                    </a:p>
                  </a:txBody>
                  <a:tcPr/>
                </a:tc>
                <a:tc>
                  <a:txBody>
                    <a:bodyPr/>
                    <a:lstStyle/>
                    <a:p>
                      <a:pPr marL="342900" indent="-342900">
                        <a:buFont typeface="Arial" panose="020B0604020202020204" pitchFamily="34" charset="0"/>
                        <a:buChar char="•"/>
                      </a:pPr>
                      <a:r>
                        <a:rPr lang="de-DE" sz="1900" dirty="0" err="1"/>
                        <a:t>Ertapenem</a:t>
                      </a:r>
                      <a:endParaRPr lang="de-DE" sz="1900" dirty="0"/>
                    </a:p>
                    <a:p>
                      <a:pPr marL="342900" indent="-342900">
                        <a:buFont typeface="Arial" panose="020B0604020202020204" pitchFamily="34" charset="0"/>
                        <a:buChar char="•"/>
                      </a:pPr>
                      <a:r>
                        <a:rPr lang="de-DE" sz="1900" dirty="0" err="1"/>
                        <a:t>Imipenem</a:t>
                      </a:r>
                      <a:r>
                        <a:rPr lang="de-DE" sz="1900" dirty="0"/>
                        <a:t> oder </a:t>
                      </a:r>
                      <a:r>
                        <a:rPr lang="de-DE" sz="1900" dirty="0" err="1"/>
                        <a:t>Meropenem</a:t>
                      </a:r>
                      <a:endParaRPr lang="de-DE" sz="1900" dirty="0"/>
                    </a:p>
                  </a:txBody>
                  <a:tcPr/>
                </a:tc>
                <a:tc>
                  <a:txBody>
                    <a:bodyPr/>
                    <a:lstStyle/>
                    <a:p>
                      <a:r>
                        <a:rPr lang="de-DE" sz="1900" dirty="0"/>
                        <a:t>Levofloxacin oder Ciprofloxacin</a:t>
                      </a:r>
                    </a:p>
                  </a:txBody>
                  <a:tcPr/>
                </a:tc>
                <a:extLst>
                  <a:ext uri="{0D108BD9-81ED-4DB2-BD59-A6C34878D82A}">
                    <a16:rowId xmlns:a16="http://schemas.microsoft.com/office/drawing/2014/main" val="1792376952"/>
                  </a:ext>
                </a:extLst>
              </a:tr>
              <a:tr h="740866">
                <a:tc>
                  <a:txBody>
                    <a:bodyPr/>
                    <a:lstStyle/>
                    <a:p>
                      <a:r>
                        <a:rPr lang="de-DE" sz="1900" dirty="0"/>
                        <a:t>Pseudomonas aeruginosa</a:t>
                      </a:r>
                    </a:p>
                  </a:txBody>
                  <a:tcPr/>
                </a:tc>
                <a:tc>
                  <a:txBody>
                    <a:bodyPr/>
                    <a:lstStyle/>
                    <a:p>
                      <a:pPr marL="342900" indent="-342900">
                        <a:buFont typeface="Arial" panose="020B0604020202020204" pitchFamily="34" charset="0"/>
                        <a:buChar char="•"/>
                      </a:pPr>
                      <a:r>
                        <a:rPr lang="de-DE" sz="1900" dirty="0" err="1"/>
                        <a:t>Piperacillin</a:t>
                      </a:r>
                      <a:r>
                        <a:rPr lang="de-DE" sz="1900" dirty="0"/>
                        <a:t>/</a:t>
                      </a:r>
                      <a:r>
                        <a:rPr lang="de-DE" sz="1900" dirty="0" err="1"/>
                        <a:t>Tazobactam</a:t>
                      </a:r>
                      <a:endParaRPr lang="de-DE" sz="1900" dirty="0"/>
                    </a:p>
                    <a:p>
                      <a:pPr marL="342900" indent="-342900">
                        <a:buFont typeface="Arial" panose="020B0604020202020204" pitchFamily="34" charset="0"/>
                        <a:buChar char="•"/>
                      </a:pPr>
                      <a:r>
                        <a:rPr lang="de-DE" sz="1900" dirty="0" err="1"/>
                        <a:t>Ceftazidim</a:t>
                      </a:r>
                      <a:endParaRPr lang="de-DE" sz="1900" dirty="0"/>
                    </a:p>
                  </a:txBody>
                  <a:tcPr/>
                </a:tc>
                <a:tc>
                  <a:txBody>
                    <a:bodyPr/>
                    <a:lstStyle/>
                    <a:p>
                      <a:pPr marL="342900" indent="-342900">
                        <a:buFont typeface="Arial" panose="020B0604020202020204" pitchFamily="34" charset="0"/>
                        <a:buChar char="•"/>
                      </a:pPr>
                      <a:r>
                        <a:rPr lang="de-DE" sz="1900" dirty="0" err="1"/>
                        <a:t>Meropenem</a:t>
                      </a:r>
                      <a:endParaRPr lang="de-DE" sz="1900" dirty="0"/>
                    </a:p>
                    <a:p>
                      <a:pPr marL="342900" indent="-342900">
                        <a:buFont typeface="Arial" panose="020B0604020202020204" pitchFamily="34" charset="0"/>
                        <a:buChar char="•"/>
                      </a:pPr>
                      <a:r>
                        <a:rPr lang="de-DE" sz="1900" dirty="0"/>
                        <a:t>Ciprofloxacin</a:t>
                      </a:r>
                    </a:p>
                  </a:txBody>
                  <a:tcPr/>
                </a:tc>
                <a:extLst>
                  <a:ext uri="{0D108BD9-81ED-4DB2-BD59-A6C34878D82A}">
                    <a16:rowId xmlns:a16="http://schemas.microsoft.com/office/drawing/2014/main" val="2963773624"/>
                  </a:ext>
                </a:extLst>
              </a:tr>
            </a:tbl>
          </a:graphicData>
        </a:graphic>
      </p:graphicFrame>
    </p:spTree>
    <p:extLst>
      <p:ext uri="{BB962C8B-B14F-4D97-AF65-F5344CB8AC3E}">
        <p14:creationId xmlns:p14="http://schemas.microsoft.com/office/powerpoint/2010/main" val="265201910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F2D899-A489-4E2A-8727-29B342F16A73}"/>
              </a:ext>
            </a:extLst>
          </p:cNvPr>
          <p:cNvSpPr>
            <a:spLocks noGrp="1"/>
          </p:cNvSpPr>
          <p:nvPr>
            <p:ph type="title"/>
          </p:nvPr>
        </p:nvSpPr>
        <p:spPr/>
        <p:txBody>
          <a:bodyPr/>
          <a:lstStyle/>
          <a:p>
            <a:r>
              <a:rPr lang="de-DE" dirty="0"/>
              <a:t>Therapiedauer I </a:t>
            </a:r>
          </a:p>
        </p:txBody>
      </p:sp>
      <p:sp>
        <p:nvSpPr>
          <p:cNvPr id="3" name="Inhaltsplatzhalter 2">
            <a:extLst>
              <a:ext uri="{FF2B5EF4-FFF2-40B4-BE49-F238E27FC236}">
                <a16:creationId xmlns:a16="http://schemas.microsoft.com/office/drawing/2014/main" id="{447705C2-C3D7-4A07-9887-86B9B423D184}"/>
              </a:ext>
            </a:extLst>
          </p:cNvPr>
          <p:cNvSpPr>
            <a:spLocks noGrp="1"/>
          </p:cNvSpPr>
          <p:nvPr>
            <p:ph idx="1"/>
          </p:nvPr>
        </p:nvSpPr>
        <p:spPr>
          <a:xfrm>
            <a:off x="609600" y="1744579"/>
            <a:ext cx="10972800" cy="4811785"/>
          </a:xfrm>
        </p:spPr>
        <p:txBody>
          <a:bodyPr/>
          <a:lstStyle/>
          <a:p>
            <a:pPr marL="0" indent="0">
              <a:buNone/>
            </a:pPr>
            <a:r>
              <a:rPr lang="de-DE" sz="2600" b="0" i="0" u="none" strike="noStrike" baseline="0" dirty="0">
                <a:solidFill>
                  <a:srgbClr val="000000"/>
                </a:solidFill>
              </a:rPr>
              <a:t>E40 	Bei der leichten bis mittelschweren Pneumonie soll die Dauer der 	antimikrobiellen Therapie 5 Tage betragen. </a:t>
            </a:r>
          </a:p>
          <a:p>
            <a:pPr marL="0" indent="0">
              <a:buNone/>
            </a:pPr>
            <a:r>
              <a:rPr lang="de-DE" sz="2600" dirty="0">
                <a:solidFill>
                  <a:srgbClr val="000000"/>
                </a:solidFill>
              </a:rPr>
              <a:t>	</a:t>
            </a:r>
            <a:r>
              <a:rPr lang="de-DE" sz="2600" b="0" i="0" u="none" strike="noStrike" baseline="0" dirty="0">
                <a:solidFill>
                  <a:srgbClr val="000000"/>
                </a:solidFill>
              </a:rPr>
              <a:t>Kürzere Therapien sind möglich bei rascher klinischer Stabilisierung. 	Vor 	Therapieende soll eine klinische Stabilisierung für mindestens 2 Tage 	erfolgt sein. </a:t>
            </a:r>
          </a:p>
          <a:p>
            <a:pPr marL="0" indent="0">
              <a:buNone/>
            </a:pPr>
            <a:r>
              <a:rPr lang="de-DE" sz="2600" dirty="0">
                <a:solidFill>
                  <a:srgbClr val="000000"/>
                </a:solidFill>
              </a:rPr>
              <a:t>	</a:t>
            </a:r>
            <a:r>
              <a:rPr lang="de-DE" sz="2600" b="0" i="0" u="none" strike="noStrike" baseline="0" dirty="0">
                <a:solidFill>
                  <a:srgbClr val="0070C0"/>
                </a:solidFill>
              </a:rPr>
              <a:t>Starke Empfehlung, Evidenz A </a:t>
            </a:r>
          </a:p>
          <a:p>
            <a:pPr marL="0" indent="0">
              <a:buNone/>
            </a:pPr>
            <a:r>
              <a:rPr lang="de-DE" sz="2600" b="0" i="0" u="none" strike="noStrike" baseline="0" dirty="0">
                <a:solidFill>
                  <a:srgbClr val="000000"/>
                </a:solidFill>
              </a:rPr>
              <a:t>E41 	Bei schwerer Pneumonie soll die Dauer der Therapie 7 Tage betragen. 	Es sollte ebenfalls eine klinische Stabilisierung für mindestens 2 Tage 	erfolgt sein, bevor die antimikrobielle Therapie 	beendet wird. </a:t>
            </a:r>
          </a:p>
          <a:p>
            <a:pPr marL="0" indent="0">
              <a:buNone/>
            </a:pPr>
            <a:r>
              <a:rPr lang="de-DE" sz="2600" dirty="0">
                <a:solidFill>
                  <a:srgbClr val="000000"/>
                </a:solidFill>
              </a:rPr>
              <a:t>	</a:t>
            </a:r>
            <a:r>
              <a:rPr lang="de-DE" sz="2600" b="0" i="0" u="none" strike="noStrike" baseline="0" dirty="0">
                <a:solidFill>
                  <a:srgbClr val="0070C0"/>
                </a:solidFill>
              </a:rPr>
              <a:t>Starke Empfehlung, Evidenz A </a:t>
            </a:r>
          </a:p>
        </p:txBody>
      </p:sp>
    </p:spTree>
    <p:extLst>
      <p:ext uri="{BB962C8B-B14F-4D97-AF65-F5344CB8AC3E}">
        <p14:creationId xmlns:p14="http://schemas.microsoft.com/office/powerpoint/2010/main" val="373160344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CF3C8B-D43C-4637-8C7F-8061246E9874}"/>
              </a:ext>
            </a:extLst>
          </p:cNvPr>
          <p:cNvSpPr>
            <a:spLocks noGrp="1"/>
          </p:cNvSpPr>
          <p:nvPr>
            <p:ph type="title"/>
          </p:nvPr>
        </p:nvSpPr>
        <p:spPr/>
        <p:txBody>
          <a:bodyPr/>
          <a:lstStyle/>
          <a:p>
            <a:r>
              <a:rPr lang="de-DE" dirty="0"/>
              <a:t>Therapiedauer II</a:t>
            </a:r>
          </a:p>
        </p:txBody>
      </p:sp>
      <p:sp>
        <p:nvSpPr>
          <p:cNvPr id="3" name="Inhaltsplatzhalter 2">
            <a:extLst>
              <a:ext uri="{FF2B5EF4-FFF2-40B4-BE49-F238E27FC236}">
                <a16:creationId xmlns:a16="http://schemas.microsoft.com/office/drawing/2014/main" id="{C539F267-1A9A-46D7-B7D4-9DAF38EB3CF3}"/>
              </a:ext>
            </a:extLst>
          </p:cNvPr>
          <p:cNvSpPr>
            <a:spLocks noGrp="1"/>
          </p:cNvSpPr>
          <p:nvPr>
            <p:ph idx="1"/>
          </p:nvPr>
        </p:nvSpPr>
        <p:spPr/>
        <p:txBody>
          <a:bodyPr/>
          <a:lstStyle/>
          <a:p>
            <a:pPr marL="0" indent="0">
              <a:buNone/>
            </a:pPr>
            <a:r>
              <a:rPr lang="de-DE" sz="2800" b="0" i="0" u="none" strike="noStrike" baseline="0" dirty="0">
                <a:solidFill>
                  <a:srgbClr val="000000"/>
                </a:solidFill>
              </a:rPr>
              <a:t>E42	Bei der mittelschweren Pneumonie soll nach klinischer Besserung 	(Reduktion Entzündungsparameter, Entfieberung, besserer 	Allgemeinzustand) eine orale Sequenz-Therapie durchgeführt 	werden. </a:t>
            </a:r>
          </a:p>
          <a:p>
            <a:pPr marL="0" indent="0">
              <a:buNone/>
            </a:pPr>
            <a:r>
              <a:rPr lang="de-DE" sz="2800" dirty="0">
                <a:solidFill>
                  <a:srgbClr val="000000"/>
                </a:solidFill>
              </a:rPr>
              <a:t>	</a:t>
            </a:r>
            <a:r>
              <a:rPr lang="de-DE" sz="2800" b="0" i="0" u="none" strike="noStrike" baseline="0" dirty="0">
                <a:solidFill>
                  <a:srgbClr val="0070C0"/>
                </a:solidFill>
              </a:rPr>
              <a:t>Starke Empfehlung, Evidenz A</a:t>
            </a:r>
          </a:p>
          <a:p>
            <a:pPr marL="0" indent="0">
              <a:buNone/>
            </a:pPr>
            <a:r>
              <a:rPr lang="de-DE" sz="2800" b="0" i="0" u="none" strike="noStrike" baseline="0" dirty="0">
                <a:solidFill>
                  <a:srgbClr val="000000"/>
                </a:solidFill>
              </a:rPr>
              <a:t>E43 	Bei der schweren Pneumonie soll initial für mindestens 3 Tage eine 	parenterale Behandlung erfolgen, eine anschließende 	Sequenztherapie ist auch hier möglich. </a:t>
            </a:r>
          </a:p>
          <a:p>
            <a:pPr marL="0" indent="0">
              <a:buNone/>
            </a:pPr>
            <a:r>
              <a:rPr lang="de-DE" sz="2800" dirty="0">
                <a:solidFill>
                  <a:srgbClr val="000000"/>
                </a:solidFill>
              </a:rPr>
              <a:t>	</a:t>
            </a:r>
            <a:r>
              <a:rPr lang="de-DE" sz="2800" b="0" i="0" u="none" strike="noStrike" baseline="0" dirty="0">
                <a:solidFill>
                  <a:srgbClr val="0070C0"/>
                </a:solidFill>
              </a:rPr>
              <a:t>Starke Empfehlung, Evidenz B </a:t>
            </a:r>
          </a:p>
          <a:p>
            <a:endParaRPr lang="de-DE" dirty="0"/>
          </a:p>
        </p:txBody>
      </p:sp>
    </p:spTree>
    <p:extLst>
      <p:ext uri="{BB962C8B-B14F-4D97-AF65-F5344CB8AC3E}">
        <p14:creationId xmlns:p14="http://schemas.microsoft.com/office/powerpoint/2010/main" val="283563760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765013-BA98-4178-B289-4F914D93B8C3}"/>
              </a:ext>
            </a:extLst>
          </p:cNvPr>
          <p:cNvSpPr>
            <a:spLocks noGrp="1"/>
          </p:cNvSpPr>
          <p:nvPr>
            <p:ph type="title"/>
          </p:nvPr>
        </p:nvSpPr>
        <p:spPr/>
        <p:txBody>
          <a:bodyPr/>
          <a:lstStyle/>
          <a:p>
            <a:r>
              <a:rPr lang="de-DE" dirty="0"/>
              <a:t>Therapiedauer III</a:t>
            </a:r>
          </a:p>
        </p:txBody>
      </p:sp>
      <p:sp>
        <p:nvSpPr>
          <p:cNvPr id="3" name="Inhaltsplatzhalter 2">
            <a:extLst>
              <a:ext uri="{FF2B5EF4-FFF2-40B4-BE49-F238E27FC236}">
                <a16:creationId xmlns:a16="http://schemas.microsoft.com/office/drawing/2014/main" id="{35AD2BBB-02BA-47F3-8CED-C9E96845E6FD}"/>
              </a:ext>
            </a:extLst>
          </p:cNvPr>
          <p:cNvSpPr>
            <a:spLocks noGrp="1"/>
          </p:cNvSpPr>
          <p:nvPr>
            <p:ph idx="1"/>
          </p:nvPr>
        </p:nvSpPr>
        <p:spPr/>
        <p:txBody>
          <a:bodyPr/>
          <a:lstStyle/>
          <a:p>
            <a:pPr marL="0" indent="0">
              <a:buNone/>
            </a:pPr>
            <a:r>
              <a:rPr lang="de-DE" sz="3200" b="0" i="0" u="none" strike="noStrike" baseline="0" dirty="0">
                <a:solidFill>
                  <a:srgbClr val="000000"/>
                </a:solidFill>
              </a:rPr>
              <a:t>E44 	Eine PCT-gesteuerte Strategie zur Bestimmung der 	Therapiedauer im individuellen Fall kann eingesetzt 	werden. </a:t>
            </a:r>
          </a:p>
          <a:p>
            <a:pPr marL="0" indent="0">
              <a:buNone/>
            </a:pPr>
            <a:r>
              <a:rPr lang="de-DE" dirty="0">
                <a:solidFill>
                  <a:srgbClr val="000000"/>
                </a:solidFill>
              </a:rPr>
              <a:t>	</a:t>
            </a:r>
            <a:r>
              <a:rPr lang="de-DE" sz="3200" b="0" i="0" u="none" strike="noStrike" baseline="0" dirty="0">
                <a:solidFill>
                  <a:srgbClr val="0070C0"/>
                </a:solidFill>
              </a:rPr>
              <a:t>Schwache Empfehlung, Evidenz A</a:t>
            </a:r>
            <a:endParaRPr lang="de-DE" dirty="0">
              <a:solidFill>
                <a:srgbClr val="0070C0"/>
              </a:solidFill>
            </a:endParaRPr>
          </a:p>
        </p:txBody>
      </p:sp>
    </p:spTree>
    <p:extLst>
      <p:ext uri="{BB962C8B-B14F-4D97-AF65-F5344CB8AC3E}">
        <p14:creationId xmlns:p14="http://schemas.microsoft.com/office/powerpoint/2010/main" val="289744455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EEBBE1-0D31-442C-8D70-EBE48A520D2A}"/>
              </a:ext>
            </a:extLst>
          </p:cNvPr>
          <p:cNvSpPr>
            <a:spLocks noGrp="1"/>
          </p:cNvSpPr>
          <p:nvPr>
            <p:ph type="title"/>
          </p:nvPr>
        </p:nvSpPr>
        <p:spPr/>
        <p:txBody>
          <a:bodyPr/>
          <a:lstStyle/>
          <a:p>
            <a:r>
              <a:rPr lang="de-DE" dirty="0"/>
              <a:t>Beatmungstherapie</a:t>
            </a:r>
          </a:p>
        </p:txBody>
      </p:sp>
      <p:sp>
        <p:nvSpPr>
          <p:cNvPr id="3" name="Inhaltsplatzhalter 2">
            <a:extLst>
              <a:ext uri="{FF2B5EF4-FFF2-40B4-BE49-F238E27FC236}">
                <a16:creationId xmlns:a16="http://schemas.microsoft.com/office/drawing/2014/main" id="{95D16FC0-B8F4-44D9-B90A-D36DB34C61B1}"/>
              </a:ext>
            </a:extLst>
          </p:cNvPr>
          <p:cNvSpPr>
            <a:spLocks noGrp="1"/>
          </p:cNvSpPr>
          <p:nvPr>
            <p:ph idx="1"/>
          </p:nvPr>
        </p:nvSpPr>
        <p:spPr/>
        <p:txBody>
          <a:bodyPr/>
          <a:lstStyle/>
          <a:p>
            <a:pPr marL="0" indent="0">
              <a:buNone/>
            </a:pPr>
            <a:r>
              <a:rPr lang="de-DE" dirty="0"/>
              <a:t>E45 	Bei Patienten mit ambulant erworbener Pneumonie und 	milder bis moderater akuter respiratorischer Insuffizienz 	soll ein Versuch mit NIV oder HFOT erfolgen. </a:t>
            </a:r>
          </a:p>
          <a:p>
            <a:pPr marL="0" indent="0">
              <a:buNone/>
            </a:pPr>
            <a:r>
              <a:rPr lang="de-DE" dirty="0"/>
              <a:t>	Klare Abbruchkriterien müssen definiert werden. </a:t>
            </a:r>
          </a:p>
          <a:p>
            <a:pPr marL="0" indent="0">
              <a:buNone/>
            </a:pPr>
            <a:r>
              <a:rPr lang="de-DE" dirty="0"/>
              <a:t>	</a:t>
            </a:r>
            <a:r>
              <a:rPr lang="de-DE" dirty="0">
                <a:solidFill>
                  <a:srgbClr val="0070C0"/>
                </a:solidFill>
              </a:rPr>
              <a:t>Starke Empfehlung, Evidenz B</a:t>
            </a:r>
          </a:p>
          <a:p>
            <a:endParaRPr lang="de-DE" dirty="0"/>
          </a:p>
        </p:txBody>
      </p:sp>
    </p:spTree>
    <p:extLst>
      <p:ext uri="{BB962C8B-B14F-4D97-AF65-F5344CB8AC3E}">
        <p14:creationId xmlns:p14="http://schemas.microsoft.com/office/powerpoint/2010/main" val="45059289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D470E4-A8A2-44C5-9BC8-FB11DC2B49C8}"/>
              </a:ext>
            </a:extLst>
          </p:cNvPr>
          <p:cNvSpPr>
            <a:spLocks noGrp="1"/>
          </p:cNvSpPr>
          <p:nvPr>
            <p:ph type="title"/>
          </p:nvPr>
        </p:nvSpPr>
        <p:spPr/>
        <p:txBody>
          <a:bodyPr/>
          <a:lstStyle/>
          <a:p>
            <a:endParaRPr lang="de-DE"/>
          </a:p>
        </p:txBody>
      </p:sp>
      <p:sp>
        <p:nvSpPr>
          <p:cNvPr id="3" name="Inhaltsplatzhalter 2">
            <a:extLst>
              <a:ext uri="{FF2B5EF4-FFF2-40B4-BE49-F238E27FC236}">
                <a16:creationId xmlns:a16="http://schemas.microsoft.com/office/drawing/2014/main" id="{67D73789-2D20-4D67-AF72-6D8E42AAF9F1}"/>
              </a:ext>
            </a:extLst>
          </p:cNvPr>
          <p:cNvSpPr>
            <a:spLocks noGrp="1"/>
          </p:cNvSpPr>
          <p:nvPr>
            <p:ph idx="1"/>
          </p:nvPr>
        </p:nvSpPr>
        <p:spPr/>
        <p:txBody>
          <a:bodyPr/>
          <a:lstStyle/>
          <a:p>
            <a:pPr marL="0" indent="0">
              <a:buNone/>
            </a:pPr>
            <a:r>
              <a:rPr lang="de-DE" sz="2800" dirty="0"/>
              <a:t>E46 	Bei Patienten mit ambulant erworbener Pneumonie und 	schwerer 	akuter respiratorischer Insuffizienz muss primär die Intubation und 	Beatmung erwogen werden. </a:t>
            </a:r>
          </a:p>
          <a:p>
            <a:pPr marL="0" indent="0">
              <a:buNone/>
            </a:pPr>
            <a:r>
              <a:rPr lang="de-DE" sz="2800" dirty="0"/>
              <a:t>	Prinzipien der protektiven Beatmung sind einzuhalten.</a:t>
            </a:r>
          </a:p>
          <a:p>
            <a:pPr marL="0" indent="0">
              <a:buNone/>
            </a:pPr>
            <a:r>
              <a:rPr lang="de-DE" sz="2800" dirty="0"/>
              <a:t> 	</a:t>
            </a:r>
            <a:r>
              <a:rPr lang="de-DE" sz="2800" dirty="0">
                <a:solidFill>
                  <a:srgbClr val="0070C0"/>
                </a:solidFill>
              </a:rPr>
              <a:t>Starke Empfehlung, Evidenz B</a:t>
            </a:r>
            <a:endParaRPr lang="de-DE" sz="2800" dirty="0"/>
          </a:p>
          <a:p>
            <a:pPr marL="0" indent="0">
              <a:buNone/>
            </a:pPr>
            <a:r>
              <a:rPr lang="de-DE" sz="2800" dirty="0"/>
              <a:t>E47 	Bei fehlender Verbesserung unter Beatmung (pO</a:t>
            </a:r>
            <a:r>
              <a:rPr lang="de-DE" sz="2800" baseline="-25000" dirty="0"/>
              <a:t>2</a:t>
            </a:r>
            <a:r>
              <a:rPr lang="de-DE" sz="2800" dirty="0"/>
              <a:t>/FiO</a:t>
            </a:r>
            <a:r>
              <a:rPr lang="de-DE" sz="2800" baseline="-25000" dirty="0"/>
              <a:t>2</a:t>
            </a:r>
            <a:r>
              <a:rPr lang="de-DE" sz="2800" dirty="0"/>
              <a:t> &lt; 150) soll 	die Bauchlagerung durchgeführt werden. </a:t>
            </a:r>
          </a:p>
          <a:p>
            <a:pPr marL="0" indent="0">
              <a:buNone/>
            </a:pPr>
            <a:r>
              <a:rPr lang="de-DE" sz="2800" dirty="0"/>
              <a:t>	</a:t>
            </a:r>
            <a:r>
              <a:rPr lang="de-DE" sz="2800" dirty="0">
                <a:solidFill>
                  <a:srgbClr val="0070C0"/>
                </a:solidFill>
              </a:rPr>
              <a:t>Starke Empfehlung, Evidenz A</a:t>
            </a:r>
            <a:endParaRPr lang="de-DE" sz="2800" dirty="0"/>
          </a:p>
        </p:txBody>
      </p:sp>
    </p:spTree>
    <p:extLst>
      <p:ext uri="{BB962C8B-B14F-4D97-AF65-F5344CB8AC3E}">
        <p14:creationId xmlns:p14="http://schemas.microsoft.com/office/powerpoint/2010/main" val="260432664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0C24E8-DB35-4A99-BEC2-EE786F03CAA4}"/>
              </a:ext>
            </a:extLst>
          </p:cNvPr>
          <p:cNvSpPr>
            <a:spLocks noGrp="1"/>
          </p:cNvSpPr>
          <p:nvPr>
            <p:ph type="title"/>
          </p:nvPr>
        </p:nvSpPr>
        <p:spPr/>
        <p:txBody>
          <a:bodyPr/>
          <a:lstStyle/>
          <a:p>
            <a:r>
              <a:rPr lang="de-DE" dirty="0"/>
              <a:t>Septischer Schock </a:t>
            </a:r>
          </a:p>
        </p:txBody>
      </p:sp>
      <p:sp>
        <p:nvSpPr>
          <p:cNvPr id="3" name="Inhaltsplatzhalter 2">
            <a:extLst>
              <a:ext uri="{FF2B5EF4-FFF2-40B4-BE49-F238E27FC236}">
                <a16:creationId xmlns:a16="http://schemas.microsoft.com/office/drawing/2014/main" id="{A2DA1FAE-E7EE-48A1-87D7-D39D7EA8BC51}"/>
              </a:ext>
            </a:extLst>
          </p:cNvPr>
          <p:cNvSpPr>
            <a:spLocks noGrp="1"/>
          </p:cNvSpPr>
          <p:nvPr>
            <p:ph idx="1"/>
          </p:nvPr>
        </p:nvSpPr>
        <p:spPr>
          <a:xfrm>
            <a:off x="609600" y="1804737"/>
            <a:ext cx="10972800" cy="4751627"/>
          </a:xfrm>
        </p:spPr>
        <p:txBody>
          <a:bodyPr/>
          <a:lstStyle/>
          <a:p>
            <a:pPr marL="0" indent="0">
              <a:buNone/>
            </a:pPr>
            <a:r>
              <a:rPr lang="de-DE" sz="2800" dirty="0"/>
              <a:t>E48 	Bei hospitalisierten Patienten mit ambulant erworbener Pneumonie 	der Gruppen 1a und 1b sollen die Kriterien des septischen Schocks 	gemäß den Internationalen </a:t>
            </a:r>
            <a:r>
              <a:rPr lang="de-DE" sz="2800" dirty="0" err="1"/>
              <a:t>Konsensusdefinitionen</a:t>
            </a:r>
            <a:r>
              <a:rPr lang="de-DE" sz="2800" dirty="0"/>
              <a:t> für Sepsis und 	septischen Schock der schweren Sepsis (akuten Organdysfunktion) 	entlang der Kriterien der Sepsis-Leitlinie überprüft werden. </a:t>
            </a:r>
          </a:p>
          <a:p>
            <a:pPr marL="0" indent="0">
              <a:buNone/>
            </a:pPr>
            <a:r>
              <a:rPr lang="de-DE" sz="2800" dirty="0"/>
              <a:t>	</a:t>
            </a:r>
            <a:r>
              <a:rPr lang="de-DE" sz="2800" dirty="0">
                <a:solidFill>
                  <a:srgbClr val="0070C0"/>
                </a:solidFill>
              </a:rPr>
              <a:t>Starke Empfehlung, Evidenz A</a:t>
            </a:r>
          </a:p>
          <a:p>
            <a:pPr marL="0" indent="0">
              <a:buNone/>
            </a:pPr>
            <a:r>
              <a:rPr lang="de-DE" sz="2800" dirty="0"/>
              <a:t>E49 	Die erste Gabe der antimikrobiellen Therapie bei Pneumonie mit 	septischem Schock soll innerhalb der ersten 	Stunde erfolgen. </a:t>
            </a:r>
          </a:p>
          <a:p>
            <a:pPr marL="0" indent="0">
              <a:buNone/>
            </a:pPr>
            <a:r>
              <a:rPr lang="de-DE" sz="2800" dirty="0"/>
              <a:t>	</a:t>
            </a:r>
            <a:r>
              <a:rPr lang="de-DE" sz="2800" dirty="0">
                <a:solidFill>
                  <a:srgbClr val="0070C0"/>
                </a:solidFill>
              </a:rPr>
              <a:t>Starke Empfehlung, Evidenz A</a:t>
            </a:r>
            <a:endParaRPr lang="de-DE" sz="2800" dirty="0"/>
          </a:p>
          <a:p>
            <a:pPr marL="0" indent="0">
              <a:buNone/>
            </a:pPr>
            <a:endParaRPr lang="de-DE" sz="2800" dirty="0"/>
          </a:p>
        </p:txBody>
      </p:sp>
    </p:spTree>
    <p:extLst>
      <p:ext uri="{BB962C8B-B14F-4D97-AF65-F5344CB8AC3E}">
        <p14:creationId xmlns:p14="http://schemas.microsoft.com/office/powerpoint/2010/main" val="3207392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286FD4-16B3-42A0-B574-CBF6861E19D2}"/>
              </a:ext>
            </a:extLst>
          </p:cNvPr>
          <p:cNvSpPr>
            <a:spLocks noGrp="1"/>
          </p:cNvSpPr>
          <p:nvPr>
            <p:ph type="title"/>
          </p:nvPr>
        </p:nvSpPr>
        <p:spPr/>
        <p:txBody>
          <a:bodyPr/>
          <a:lstStyle/>
          <a:p>
            <a:r>
              <a:rPr lang="de-DE" dirty="0"/>
              <a:t>Therapieziele</a:t>
            </a:r>
          </a:p>
        </p:txBody>
      </p:sp>
      <p:sp>
        <p:nvSpPr>
          <p:cNvPr id="3" name="Inhaltsplatzhalter 2">
            <a:extLst>
              <a:ext uri="{FF2B5EF4-FFF2-40B4-BE49-F238E27FC236}">
                <a16:creationId xmlns:a16="http://schemas.microsoft.com/office/drawing/2014/main" id="{CF5F5BF2-8BFF-4006-B8C4-7AAFD0C4A6EF}"/>
              </a:ext>
            </a:extLst>
          </p:cNvPr>
          <p:cNvSpPr>
            <a:spLocks noGrp="1"/>
          </p:cNvSpPr>
          <p:nvPr>
            <p:ph idx="1"/>
          </p:nvPr>
        </p:nvSpPr>
        <p:spPr>
          <a:xfrm>
            <a:off x="609600" y="1853853"/>
            <a:ext cx="10972800" cy="4702512"/>
          </a:xfrm>
        </p:spPr>
        <p:txBody>
          <a:bodyPr/>
          <a:lstStyle/>
          <a:p>
            <a:r>
              <a:rPr lang="de-DE" sz="2600" b="1" dirty="0"/>
              <a:t>Gruppe 1a: </a:t>
            </a:r>
            <a:br>
              <a:rPr lang="de-DE" sz="2600" dirty="0"/>
            </a:br>
            <a:r>
              <a:rPr lang="de-DE" sz="2600" dirty="0"/>
              <a:t>gute bis ausreichende Funktionalität (Bettlägerigkeit &lt; 50 % des Tages) </a:t>
            </a:r>
            <a:br>
              <a:rPr lang="de-DE" sz="2600" dirty="0"/>
            </a:br>
            <a:r>
              <a:rPr lang="de-DE" sz="2600" dirty="0"/>
              <a:t>Das Therapieziel ist kurativ. </a:t>
            </a:r>
            <a:br>
              <a:rPr lang="de-DE" sz="2600" dirty="0"/>
            </a:br>
            <a:r>
              <a:rPr lang="de-DE" sz="2600" dirty="0"/>
              <a:t>Die Entscheidung über das Therapiesetting ergibt sich aus der Schweregradbestimmung.</a:t>
            </a:r>
          </a:p>
          <a:p>
            <a:r>
              <a:rPr lang="de-DE" sz="2600" b="1" dirty="0"/>
              <a:t>Gruppe 1b: </a:t>
            </a:r>
            <a:br>
              <a:rPr lang="de-DE" sz="2600" b="1" dirty="0"/>
            </a:br>
            <a:r>
              <a:rPr lang="de-DE" sz="2600" dirty="0"/>
              <a:t>NHAP* und/oder schlechte Funktionalität (Bettlägerigkeit ≥ 50 % des Tages) Das Therapieziel ist kurativ.</a:t>
            </a:r>
          </a:p>
          <a:p>
            <a:r>
              <a:rPr lang="de-DE" sz="2600" b="1" dirty="0"/>
              <a:t>Gruppe 2: </a:t>
            </a:r>
            <a:br>
              <a:rPr lang="de-DE" sz="2600" dirty="0"/>
            </a:br>
            <a:r>
              <a:rPr lang="de-DE" sz="2600" dirty="0"/>
              <a:t>schwere Komorbidität mit infauster Prognose. </a:t>
            </a:r>
            <a:br>
              <a:rPr lang="de-DE" sz="2600" dirty="0"/>
            </a:br>
            <a:r>
              <a:rPr lang="de-DE" sz="2600" dirty="0"/>
              <a:t>In diesen Fällen ist die Palliation das Therapieziel.</a:t>
            </a:r>
          </a:p>
        </p:txBody>
      </p:sp>
      <p:sp>
        <p:nvSpPr>
          <p:cNvPr id="5" name="Textfeld 4">
            <a:extLst>
              <a:ext uri="{FF2B5EF4-FFF2-40B4-BE49-F238E27FC236}">
                <a16:creationId xmlns:a16="http://schemas.microsoft.com/office/drawing/2014/main" id="{BD30BFF7-EBAD-4E2B-B1CF-4F1403B2AAA7}"/>
              </a:ext>
            </a:extLst>
          </p:cNvPr>
          <p:cNvSpPr txBox="1"/>
          <p:nvPr/>
        </p:nvSpPr>
        <p:spPr>
          <a:xfrm>
            <a:off x="5642849" y="6556365"/>
            <a:ext cx="11879102" cy="276999"/>
          </a:xfrm>
          <a:prstGeom prst="rect">
            <a:avLst/>
          </a:prstGeom>
          <a:noFill/>
        </p:spPr>
        <p:txBody>
          <a:bodyPr wrap="square" rtlCol="0">
            <a:spAutoFit/>
          </a:bodyPr>
          <a:lstStyle/>
          <a:p>
            <a:r>
              <a:rPr lang="de-DE" sz="1200" dirty="0"/>
              <a:t>* NHAP: Im Senioren- bzw. Pflegeheim erworbene Pneumonie (Nursing-home-</a:t>
            </a:r>
            <a:r>
              <a:rPr lang="de-DE" sz="1200" dirty="0" err="1"/>
              <a:t>acquired</a:t>
            </a:r>
            <a:r>
              <a:rPr lang="de-DE" sz="1200" dirty="0"/>
              <a:t> </a:t>
            </a:r>
            <a:r>
              <a:rPr lang="de-DE" sz="1200" dirty="0" err="1"/>
              <a:t>pneumonia</a:t>
            </a:r>
            <a:r>
              <a:rPr lang="de-DE" sz="1200" dirty="0"/>
              <a:t>)</a:t>
            </a:r>
          </a:p>
        </p:txBody>
      </p:sp>
    </p:spTree>
    <p:extLst>
      <p:ext uri="{BB962C8B-B14F-4D97-AF65-F5344CB8AC3E}">
        <p14:creationId xmlns:p14="http://schemas.microsoft.com/office/powerpoint/2010/main" val="163250812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CFDA05-C40B-4033-866C-A9593E6A03CE}"/>
              </a:ext>
            </a:extLst>
          </p:cNvPr>
          <p:cNvSpPr>
            <a:spLocks noGrp="1"/>
          </p:cNvSpPr>
          <p:nvPr>
            <p:ph type="title"/>
          </p:nvPr>
        </p:nvSpPr>
        <p:spPr/>
        <p:txBody>
          <a:bodyPr/>
          <a:lstStyle/>
          <a:p>
            <a:r>
              <a:rPr lang="de-DE" dirty="0"/>
              <a:t>Niereninsuffizienz </a:t>
            </a:r>
          </a:p>
        </p:txBody>
      </p:sp>
      <p:sp>
        <p:nvSpPr>
          <p:cNvPr id="3" name="Inhaltsplatzhalter 2">
            <a:extLst>
              <a:ext uri="{FF2B5EF4-FFF2-40B4-BE49-F238E27FC236}">
                <a16:creationId xmlns:a16="http://schemas.microsoft.com/office/drawing/2014/main" id="{6BBF005E-8BD6-4A7A-A1B7-3E12D5AF10D2}"/>
              </a:ext>
            </a:extLst>
          </p:cNvPr>
          <p:cNvSpPr>
            <a:spLocks noGrp="1"/>
          </p:cNvSpPr>
          <p:nvPr>
            <p:ph idx="1"/>
          </p:nvPr>
        </p:nvSpPr>
        <p:spPr/>
        <p:txBody>
          <a:bodyPr/>
          <a:lstStyle/>
          <a:p>
            <a:pPr marL="0" indent="0">
              <a:buNone/>
            </a:pPr>
            <a:r>
              <a:rPr lang="de-DE" dirty="0"/>
              <a:t>E50 	Bei Vorliegen einer Niereninsuffizienz soll die erste Gabe 	der antimikrobiellen Therapie in voller Dosierung erfolgen. 	</a:t>
            </a:r>
            <a:r>
              <a:rPr lang="de-DE" dirty="0">
                <a:solidFill>
                  <a:srgbClr val="0070C0"/>
                </a:solidFill>
              </a:rPr>
              <a:t>Starke Empfehlung, Evidenz B</a:t>
            </a:r>
          </a:p>
          <a:p>
            <a:pPr marL="0" indent="0">
              <a:buNone/>
            </a:pPr>
            <a:endParaRPr lang="de-DE" dirty="0"/>
          </a:p>
        </p:txBody>
      </p:sp>
    </p:spTree>
    <p:extLst>
      <p:ext uri="{BB962C8B-B14F-4D97-AF65-F5344CB8AC3E}">
        <p14:creationId xmlns:p14="http://schemas.microsoft.com/office/powerpoint/2010/main" val="112814639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15B2EC-E89E-4DEB-8D2C-3152B0138125}"/>
              </a:ext>
            </a:extLst>
          </p:cNvPr>
          <p:cNvSpPr>
            <a:spLocks noGrp="1"/>
          </p:cNvSpPr>
          <p:nvPr>
            <p:ph type="title"/>
          </p:nvPr>
        </p:nvSpPr>
        <p:spPr/>
        <p:txBody>
          <a:bodyPr/>
          <a:lstStyle/>
          <a:p>
            <a:r>
              <a:rPr lang="de-DE" dirty="0"/>
              <a:t>Eine Sepsis liegt bei Infektion plus </a:t>
            </a:r>
          </a:p>
        </p:txBody>
      </p:sp>
      <p:sp>
        <p:nvSpPr>
          <p:cNvPr id="3" name="Inhaltsplatzhalter 2">
            <a:extLst>
              <a:ext uri="{FF2B5EF4-FFF2-40B4-BE49-F238E27FC236}">
                <a16:creationId xmlns:a16="http://schemas.microsoft.com/office/drawing/2014/main" id="{98497C9A-C5A9-4F97-B1FB-3605A23E541F}"/>
              </a:ext>
            </a:extLst>
          </p:cNvPr>
          <p:cNvSpPr>
            <a:spLocks noGrp="1"/>
          </p:cNvSpPr>
          <p:nvPr>
            <p:ph idx="1"/>
          </p:nvPr>
        </p:nvSpPr>
        <p:spPr>
          <a:xfrm>
            <a:off x="609600" y="1697037"/>
            <a:ext cx="10972800" cy="4848142"/>
          </a:xfrm>
        </p:spPr>
        <p:txBody>
          <a:bodyPr/>
          <a:lstStyle/>
          <a:p>
            <a:pPr marL="0" indent="0">
              <a:buNone/>
            </a:pPr>
            <a:r>
              <a:rPr lang="de-DE" sz="2300" dirty="0"/>
              <a:t>mindestens einem der folgenden Parameter vor:</a:t>
            </a:r>
          </a:p>
          <a:p>
            <a:r>
              <a:rPr lang="de-DE" sz="2300" dirty="0"/>
              <a:t>Sepsis-induzierte Hypotonie (systolischer Blutdruck &lt; 90 </a:t>
            </a:r>
            <a:r>
              <a:rPr lang="de-DE" sz="2300" dirty="0" err="1"/>
              <a:t>mmHg</a:t>
            </a:r>
            <a:r>
              <a:rPr lang="de-DE" sz="2300" dirty="0"/>
              <a:t>, mittlerer Blutdruck &lt; 65 </a:t>
            </a:r>
            <a:r>
              <a:rPr lang="de-DE" sz="2300" dirty="0" err="1"/>
              <a:t>mmHg</a:t>
            </a:r>
            <a:r>
              <a:rPr lang="de-DE" sz="2300" dirty="0"/>
              <a:t> oder Blutdruckabfall um &gt; 40 </a:t>
            </a:r>
            <a:r>
              <a:rPr lang="de-DE" sz="2300" dirty="0" err="1"/>
              <a:t>mmHg</a:t>
            </a:r>
            <a:r>
              <a:rPr lang="de-DE" sz="2300" dirty="0"/>
              <a:t>)</a:t>
            </a:r>
          </a:p>
          <a:p>
            <a:r>
              <a:rPr lang="de-DE" sz="2300" dirty="0"/>
              <a:t>erhöhtes Laktat &gt; 1 mmol/l</a:t>
            </a:r>
          </a:p>
          <a:p>
            <a:r>
              <a:rPr lang="de-DE" sz="2300" dirty="0"/>
              <a:t>Urinproduktion kleiner 0,5 ml/kg/h für mehr als 2 Stunden trotz adäquater Flüssigkeitsgabe</a:t>
            </a:r>
          </a:p>
          <a:p>
            <a:r>
              <a:rPr lang="de-DE" sz="2300" dirty="0"/>
              <a:t>PaO</a:t>
            </a:r>
            <a:r>
              <a:rPr lang="de-DE" sz="2300" baseline="-25000" dirty="0"/>
              <a:t>2</a:t>
            </a:r>
            <a:r>
              <a:rPr lang="de-DE" sz="2300" dirty="0"/>
              <a:t>/FIO</a:t>
            </a:r>
            <a:r>
              <a:rPr lang="de-DE" sz="2300" baseline="-25000" dirty="0"/>
              <a:t>2</a:t>
            </a:r>
            <a:r>
              <a:rPr lang="de-DE" sz="2300" dirty="0"/>
              <a:t> &lt; 200</a:t>
            </a:r>
          </a:p>
          <a:p>
            <a:r>
              <a:rPr lang="de-DE" sz="2300" dirty="0"/>
              <a:t>Kreatinin &gt; 2 mg/dl</a:t>
            </a:r>
          </a:p>
          <a:p>
            <a:r>
              <a:rPr lang="de-DE" sz="2300" dirty="0"/>
              <a:t>Bilirubin &gt; 2 mg/dl</a:t>
            </a:r>
          </a:p>
          <a:p>
            <a:r>
              <a:rPr lang="de-DE" sz="2300" dirty="0"/>
              <a:t>Thrombozyten &lt; 100 000/</a:t>
            </a:r>
            <a:r>
              <a:rPr lang="el-GR" sz="2300" dirty="0"/>
              <a:t>μ</a:t>
            </a:r>
            <a:r>
              <a:rPr lang="de-DE" sz="2300" dirty="0"/>
              <a:t>l</a:t>
            </a:r>
          </a:p>
          <a:p>
            <a:r>
              <a:rPr lang="de-DE" sz="2300" dirty="0"/>
              <a:t>INR &gt; 1,5* (International </a:t>
            </a:r>
            <a:r>
              <a:rPr lang="de-DE" sz="2300" dirty="0" err="1"/>
              <a:t>Normalized</a:t>
            </a:r>
            <a:r>
              <a:rPr lang="de-DE" sz="2300" dirty="0"/>
              <a:t> Ratio, Labortest für die Blutgerinnung, erfasst die Blutgerinnungsfaktoren V, VII, X und II.</a:t>
            </a:r>
          </a:p>
          <a:p>
            <a:endParaRPr lang="de-DE" sz="2400" dirty="0"/>
          </a:p>
        </p:txBody>
      </p:sp>
    </p:spTree>
    <p:extLst>
      <p:ext uri="{BB962C8B-B14F-4D97-AF65-F5344CB8AC3E}">
        <p14:creationId xmlns:p14="http://schemas.microsoft.com/office/powerpoint/2010/main" val="331303634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6C3004-426B-4C38-B216-5F7FF5BF3B68}"/>
              </a:ext>
            </a:extLst>
          </p:cNvPr>
          <p:cNvSpPr>
            <a:spLocks noGrp="1"/>
          </p:cNvSpPr>
          <p:nvPr>
            <p:ph type="title"/>
          </p:nvPr>
        </p:nvSpPr>
        <p:spPr/>
        <p:txBody>
          <a:bodyPr/>
          <a:lstStyle/>
          <a:p>
            <a:r>
              <a:rPr lang="de-DE" dirty="0"/>
              <a:t>Septischer Schock </a:t>
            </a:r>
          </a:p>
        </p:txBody>
      </p:sp>
      <p:sp>
        <p:nvSpPr>
          <p:cNvPr id="3" name="Inhaltsplatzhalter 2">
            <a:extLst>
              <a:ext uri="{FF2B5EF4-FFF2-40B4-BE49-F238E27FC236}">
                <a16:creationId xmlns:a16="http://schemas.microsoft.com/office/drawing/2014/main" id="{1D5E547D-2D43-4341-A9AD-8D11D561ABCB}"/>
              </a:ext>
            </a:extLst>
          </p:cNvPr>
          <p:cNvSpPr>
            <a:spLocks noGrp="1"/>
          </p:cNvSpPr>
          <p:nvPr>
            <p:ph idx="1"/>
          </p:nvPr>
        </p:nvSpPr>
        <p:spPr>
          <a:xfrm>
            <a:off x="609600" y="1953128"/>
            <a:ext cx="10972800" cy="4525963"/>
          </a:xfrm>
        </p:spPr>
        <p:txBody>
          <a:bodyPr/>
          <a:lstStyle/>
          <a:p>
            <a:pPr marL="0" indent="0">
              <a:buNone/>
            </a:pPr>
            <a:r>
              <a:rPr lang="de-DE" dirty="0"/>
              <a:t>Ein septischer Schock wird anhand der folgenden klinischen Kriterien identifiziert:</a:t>
            </a:r>
          </a:p>
          <a:p>
            <a:r>
              <a:rPr lang="de-DE" dirty="0"/>
              <a:t>Notwendigkeit der </a:t>
            </a:r>
            <a:r>
              <a:rPr lang="de-DE" dirty="0" err="1"/>
              <a:t>Vasopressortherapie</a:t>
            </a:r>
            <a:r>
              <a:rPr lang="de-DE" dirty="0"/>
              <a:t> um einen mittleren Blutdruck von 65 </a:t>
            </a:r>
            <a:r>
              <a:rPr lang="de-DE" dirty="0" err="1"/>
              <a:t>mmHg</a:t>
            </a:r>
            <a:r>
              <a:rPr lang="de-DE" dirty="0"/>
              <a:t> aufrecht zu erhalten</a:t>
            </a:r>
          </a:p>
          <a:p>
            <a:r>
              <a:rPr lang="de-DE" dirty="0"/>
              <a:t>Serumlaktatspiegel &gt; 2mmol/l trotz adäquater Flüssigkeitstherapie </a:t>
            </a:r>
          </a:p>
          <a:p>
            <a:r>
              <a:rPr lang="de-DE" dirty="0"/>
              <a:t>Sepsis-induzierte Hypotonie trotz adäquater Flüssigkeitsgabe</a:t>
            </a:r>
          </a:p>
        </p:txBody>
      </p:sp>
    </p:spTree>
    <p:extLst>
      <p:ext uri="{BB962C8B-B14F-4D97-AF65-F5344CB8AC3E}">
        <p14:creationId xmlns:p14="http://schemas.microsoft.com/office/powerpoint/2010/main" val="98024847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5B3B70-2D3F-48A3-94D9-CBB0140FAC6A}"/>
              </a:ext>
            </a:extLst>
          </p:cNvPr>
          <p:cNvSpPr>
            <a:spLocks noGrp="1"/>
          </p:cNvSpPr>
          <p:nvPr>
            <p:ph type="title"/>
          </p:nvPr>
        </p:nvSpPr>
        <p:spPr/>
        <p:txBody>
          <a:bodyPr/>
          <a:lstStyle/>
          <a:p>
            <a:r>
              <a:rPr lang="de-DE" dirty="0"/>
              <a:t>Septischer Schock </a:t>
            </a:r>
          </a:p>
        </p:txBody>
      </p:sp>
      <p:sp>
        <p:nvSpPr>
          <p:cNvPr id="3" name="Inhaltsplatzhalter 2">
            <a:extLst>
              <a:ext uri="{FF2B5EF4-FFF2-40B4-BE49-F238E27FC236}">
                <a16:creationId xmlns:a16="http://schemas.microsoft.com/office/drawing/2014/main" id="{7F0A7DF5-4216-4AC2-AE35-194F1605B23B}"/>
              </a:ext>
            </a:extLst>
          </p:cNvPr>
          <p:cNvSpPr>
            <a:spLocks noGrp="1"/>
          </p:cNvSpPr>
          <p:nvPr>
            <p:ph idx="1"/>
          </p:nvPr>
        </p:nvSpPr>
        <p:spPr>
          <a:xfrm>
            <a:off x="609600" y="1753506"/>
            <a:ext cx="10972800" cy="4525963"/>
          </a:xfrm>
        </p:spPr>
        <p:txBody>
          <a:bodyPr/>
          <a:lstStyle/>
          <a:p>
            <a:pPr marL="0" indent="0">
              <a:buNone/>
            </a:pPr>
            <a:r>
              <a:rPr lang="de-DE" sz="2600" dirty="0"/>
              <a:t>Gemäß der „</a:t>
            </a:r>
            <a:r>
              <a:rPr lang="de-DE" sz="2600" dirty="0" err="1"/>
              <a:t>Surviving</a:t>
            </a:r>
            <a:r>
              <a:rPr lang="de-DE" sz="2600" dirty="0"/>
              <a:t> Sepsis Campaign“ soll innerhalb höchstens einer Stunde nach Diagnose des septischen Schocks</a:t>
            </a:r>
          </a:p>
          <a:p>
            <a:pPr marL="457200" indent="-457200">
              <a:buFont typeface="+mj-lt"/>
              <a:buAutoNum type="alphaLcPeriod"/>
            </a:pPr>
            <a:r>
              <a:rPr lang="de-DE" sz="2600" dirty="0"/>
              <a:t>die antimikrobielle Therapie begonnen werden</a:t>
            </a:r>
          </a:p>
          <a:p>
            <a:pPr marL="457200" indent="-457200">
              <a:buFont typeface="+mj-lt"/>
              <a:buAutoNum type="alphaLcPeriod"/>
            </a:pPr>
            <a:r>
              <a:rPr lang="de-DE" sz="2600" dirty="0"/>
              <a:t>mikrobiologisches Kulturmaterial abgenommen werden, sofern dies den Therapiestart nicht verzögert</a:t>
            </a:r>
          </a:p>
          <a:p>
            <a:pPr marL="457200" indent="-457200">
              <a:buFont typeface="+mj-lt"/>
              <a:buAutoNum type="alphaLcPeriod"/>
            </a:pPr>
            <a:r>
              <a:rPr lang="de-DE" sz="2600" dirty="0"/>
              <a:t>bei Sepsis-induzierter Hypotonie oder Laktatwerten ≥ 4 mmol/l wenigstens 30 ml/kg Körpergewicht </a:t>
            </a:r>
            <a:r>
              <a:rPr lang="de-DE" sz="2600" dirty="0" err="1"/>
              <a:t>kristalloider</a:t>
            </a:r>
            <a:r>
              <a:rPr lang="de-DE" sz="2600" dirty="0"/>
              <a:t> Flüssigkeit innerhalb der ersten 3 Stunden intravenös infundiert, der hämodynamische Status engmaschig überwacht und bei hohem Flüssigkeitsbedarf zusätzlich Albumin gegeben werden</a:t>
            </a:r>
          </a:p>
        </p:txBody>
      </p:sp>
    </p:spTree>
    <p:extLst>
      <p:ext uri="{BB962C8B-B14F-4D97-AF65-F5344CB8AC3E}">
        <p14:creationId xmlns:p14="http://schemas.microsoft.com/office/powerpoint/2010/main" val="301666249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526781-F788-4772-AC0F-2338DA522008}"/>
              </a:ext>
            </a:extLst>
          </p:cNvPr>
          <p:cNvSpPr>
            <a:spLocks noGrp="1"/>
          </p:cNvSpPr>
          <p:nvPr>
            <p:ph type="title"/>
          </p:nvPr>
        </p:nvSpPr>
        <p:spPr/>
        <p:txBody>
          <a:bodyPr/>
          <a:lstStyle/>
          <a:p>
            <a:r>
              <a:rPr lang="de-DE" dirty="0"/>
              <a:t>Septischer Schock </a:t>
            </a:r>
          </a:p>
        </p:txBody>
      </p:sp>
      <p:sp>
        <p:nvSpPr>
          <p:cNvPr id="3" name="Inhaltsplatzhalter 2">
            <a:extLst>
              <a:ext uri="{FF2B5EF4-FFF2-40B4-BE49-F238E27FC236}">
                <a16:creationId xmlns:a16="http://schemas.microsoft.com/office/drawing/2014/main" id="{979EA463-CC0A-4657-AFFD-CCABFB8DAFE1}"/>
              </a:ext>
            </a:extLst>
          </p:cNvPr>
          <p:cNvSpPr>
            <a:spLocks noGrp="1"/>
          </p:cNvSpPr>
          <p:nvPr>
            <p:ph idx="1"/>
          </p:nvPr>
        </p:nvSpPr>
        <p:spPr/>
        <p:txBody>
          <a:bodyPr/>
          <a:lstStyle/>
          <a:p>
            <a:pPr marL="0" indent="0">
              <a:buNone/>
            </a:pPr>
            <a:r>
              <a:rPr lang="de-DE" sz="2800" dirty="0"/>
              <a:t>d.	eine </a:t>
            </a:r>
            <a:r>
              <a:rPr lang="de-DE" sz="2800" dirty="0" err="1"/>
              <a:t>Vasopressortherapie</a:t>
            </a:r>
            <a:r>
              <a:rPr lang="de-DE" sz="2800" dirty="0"/>
              <a:t> begonnen werden, wenn trotz 	Flüssigkeitstherapie ein mittlerer arterieller Blutdruck von 65 </a:t>
            </a:r>
            <a:r>
              <a:rPr lang="de-DE" sz="2800" dirty="0" err="1"/>
              <a:t>mmHg</a:t>
            </a:r>
            <a:r>
              <a:rPr lang="de-DE" sz="2800" dirty="0"/>
              <a:t> 	nicht erreicht wird</a:t>
            </a:r>
          </a:p>
          <a:p>
            <a:pPr marL="0" indent="0">
              <a:buNone/>
            </a:pPr>
            <a:r>
              <a:rPr lang="de-DE" sz="2800" dirty="0"/>
              <a:t>	Eine Normalisierung des Laktatspiegels sollte angestrebt werden. 	Bei septischem Schock sollte eine initiale antimikrobielle 	Kombinationstherapie zur Abdeckung der wahrscheinlichsten 	Erreger mit Deeskalation innerhalb der ersten Tage nach 	Therapiebeginn erwogen werden.</a:t>
            </a:r>
          </a:p>
          <a:p>
            <a:endParaRPr lang="de-DE" dirty="0"/>
          </a:p>
        </p:txBody>
      </p:sp>
    </p:spTree>
    <p:extLst>
      <p:ext uri="{BB962C8B-B14F-4D97-AF65-F5344CB8AC3E}">
        <p14:creationId xmlns:p14="http://schemas.microsoft.com/office/powerpoint/2010/main" val="203261101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F87551-8953-4CB0-85C0-DCD6A7E25E56}"/>
              </a:ext>
            </a:extLst>
          </p:cNvPr>
          <p:cNvSpPr>
            <a:spLocks noGrp="1"/>
          </p:cNvSpPr>
          <p:nvPr>
            <p:ph type="title"/>
          </p:nvPr>
        </p:nvSpPr>
        <p:spPr/>
        <p:txBody>
          <a:bodyPr/>
          <a:lstStyle/>
          <a:p>
            <a:r>
              <a:rPr lang="de-DE" dirty="0"/>
              <a:t>Frühmobilisation / ASS</a:t>
            </a:r>
          </a:p>
        </p:txBody>
      </p:sp>
      <p:sp>
        <p:nvSpPr>
          <p:cNvPr id="3" name="Inhaltsplatzhalter 2">
            <a:extLst>
              <a:ext uri="{FF2B5EF4-FFF2-40B4-BE49-F238E27FC236}">
                <a16:creationId xmlns:a16="http://schemas.microsoft.com/office/drawing/2014/main" id="{803CDF1F-360B-4B28-B85A-01723067634B}"/>
              </a:ext>
            </a:extLst>
          </p:cNvPr>
          <p:cNvSpPr>
            <a:spLocks noGrp="1"/>
          </p:cNvSpPr>
          <p:nvPr>
            <p:ph idx="1"/>
          </p:nvPr>
        </p:nvSpPr>
        <p:spPr/>
        <p:txBody>
          <a:bodyPr/>
          <a:lstStyle/>
          <a:p>
            <a:pPr marL="0" indent="0">
              <a:buNone/>
            </a:pPr>
            <a:r>
              <a:rPr lang="de-DE" sz="3000" dirty="0"/>
              <a:t>E51 	Stabile Patienten mit ambulant erworbener Pneumonie sollen 	eine Frühmobilisation erhalten. </a:t>
            </a:r>
          </a:p>
          <a:p>
            <a:pPr marL="0" indent="0">
              <a:buNone/>
            </a:pPr>
            <a:r>
              <a:rPr lang="de-DE" sz="3000" dirty="0">
                <a:solidFill>
                  <a:srgbClr val="0070C0"/>
                </a:solidFill>
              </a:rPr>
              <a:t>	Starke Empfehlung, Evidenz B</a:t>
            </a:r>
          </a:p>
          <a:p>
            <a:pPr marL="0" indent="0">
              <a:buNone/>
            </a:pPr>
            <a:r>
              <a:rPr lang="de-DE" sz="3000" dirty="0"/>
              <a:t>E52 	Bei hospitalisierten Patienten mit bereits vorbestehender 	kardiovaskulärer Indikation für Acetylsalicylsäure (ASS)(KHK, 	pAVK, Z. n. Schlaganfall) soll ASS im Rahmen der Pneumonie 	fortgeführt oder (falls nicht vorbestehend) begonnen werden. 	</a:t>
            </a:r>
            <a:r>
              <a:rPr lang="de-DE" sz="3000" dirty="0">
                <a:solidFill>
                  <a:srgbClr val="0070C0"/>
                </a:solidFill>
              </a:rPr>
              <a:t>Starke Empfehlung, Evidenz B</a:t>
            </a:r>
            <a:endParaRPr lang="de-DE" sz="3000" dirty="0"/>
          </a:p>
        </p:txBody>
      </p:sp>
    </p:spTree>
    <p:extLst>
      <p:ext uri="{BB962C8B-B14F-4D97-AF65-F5344CB8AC3E}">
        <p14:creationId xmlns:p14="http://schemas.microsoft.com/office/powerpoint/2010/main" val="231403364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9A052B-592E-4C08-BBFA-616601B2E008}"/>
              </a:ext>
            </a:extLst>
          </p:cNvPr>
          <p:cNvSpPr>
            <a:spLocks noGrp="1"/>
          </p:cNvSpPr>
          <p:nvPr>
            <p:ph type="title"/>
          </p:nvPr>
        </p:nvSpPr>
        <p:spPr/>
        <p:txBody>
          <a:bodyPr/>
          <a:lstStyle/>
          <a:p>
            <a:r>
              <a:rPr lang="de-DE" dirty="0"/>
              <a:t>ASS</a:t>
            </a:r>
          </a:p>
        </p:txBody>
      </p:sp>
      <p:sp>
        <p:nvSpPr>
          <p:cNvPr id="3" name="Inhaltsplatzhalter 2">
            <a:extLst>
              <a:ext uri="{FF2B5EF4-FFF2-40B4-BE49-F238E27FC236}">
                <a16:creationId xmlns:a16="http://schemas.microsoft.com/office/drawing/2014/main" id="{AE300411-143D-4615-9F06-CC896A69FD19}"/>
              </a:ext>
            </a:extLst>
          </p:cNvPr>
          <p:cNvSpPr>
            <a:spLocks noGrp="1"/>
          </p:cNvSpPr>
          <p:nvPr>
            <p:ph idx="1"/>
          </p:nvPr>
        </p:nvSpPr>
        <p:spPr/>
        <p:txBody>
          <a:bodyPr/>
          <a:lstStyle/>
          <a:p>
            <a:pPr marL="0" indent="0">
              <a:buNone/>
            </a:pPr>
            <a:r>
              <a:rPr lang="de-DE" dirty="0"/>
              <a:t>E53 	Bei hospitalisierten Patienten mit ambulant erworbener 	Pneumonie ohne vorbestehende kardiovaskuläre Indikation 	für ASS, aber kardiovaskulären Risikofaktoren (inhalatives 	Zigarettenrauchen, arterielle Hypertonie, Diabetes) kann 	ASS erwogen werden (z. B. 300 mg/d für 1 Monat). 	</a:t>
            </a:r>
            <a:r>
              <a:rPr lang="de-DE" dirty="0">
                <a:solidFill>
                  <a:srgbClr val="0070C0"/>
                </a:solidFill>
              </a:rPr>
              <a:t>Schwache Empfehlung, Evidenz C</a:t>
            </a:r>
            <a:endParaRPr lang="de-DE" dirty="0"/>
          </a:p>
          <a:p>
            <a:endParaRPr lang="de-DE" dirty="0"/>
          </a:p>
        </p:txBody>
      </p:sp>
    </p:spTree>
    <p:extLst>
      <p:ext uri="{BB962C8B-B14F-4D97-AF65-F5344CB8AC3E}">
        <p14:creationId xmlns:p14="http://schemas.microsoft.com/office/powerpoint/2010/main" val="291249580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002F25-A0A0-401A-B7ED-EAEECCD0DEF0}"/>
              </a:ext>
            </a:extLst>
          </p:cNvPr>
          <p:cNvSpPr>
            <a:spLocks noGrp="1"/>
          </p:cNvSpPr>
          <p:nvPr>
            <p:ph type="title"/>
          </p:nvPr>
        </p:nvSpPr>
        <p:spPr/>
        <p:txBody>
          <a:bodyPr/>
          <a:lstStyle/>
          <a:p>
            <a:endParaRPr lang="de-DE"/>
          </a:p>
        </p:txBody>
      </p:sp>
      <p:sp>
        <p:nvSpPr>
          <p:cNvPr id="3" name="Inhaltsplatzhalter 2">
            <a:extLst>
              <a:ext uri="{FF2B5EF4-FFF2-40B4-BE49-F238E27FC236}">
                <a16:creationId xmlns:a16="http://schemas.microsoft.com/office/drawing/2014/main" id="{74D13DF4-B59F-445D-92C1-627307CF4EF6}"/>
              </a:ext>
            </a:extLst>
          </p:cNvPr>
          <p:cNvSpPr>
            <a:spLocks noGrp="1"/>
          </p:cNvSpPr>
          <p:nvPr>
            <p:ph idx="1"/>
          </p:nvPr>
        </p:nvSpPr>
        <p:spPr>
          <a:xfrm>
            <a:off x="609600" y="1869415"/>
            <a:ext cx="10972800" cy="4525963"/>
          </a:xfrm>
        </p:spPr>
        <p:txBody>
          <a:bodyPr/>
          <a:lstStyle/>
          <a:p>
            <a:pPr marL="0" indent="0">
              <a:buNone/>
            </a:pPr>
            <a:r>
              <a:rPr lang="de-DE" sz="2800" dirty="0"/>
              <a:t>E54 	Patienten mit im Rahmen der Pneumonie zunehmender Obstruktion 	bei chronisch obstruktiver Lungenerkrankung (COPD oder Asthma) 	sollen systemische Steroide adjuvant entsprechend den üblichen 	Therapiestandards für 5 bzw. 7 Tage erhalten. </a:t>
            </a:r>
          </a:p>
          <a:p>
            <a:pPr marL="0" indent="0">
              <a:buNone/>
            </a:pPr>
            <a:r>
              <a:rPr lang="de-DE" sz="2800" dirty="0"/>
              <a:t>	</a:t>
            </a:r>
            <a:r>
              <a:rPr lang="de-DE" sz="2800" dirty="0">
                <a:solidFill>
                  <a:srgbClr val="0070C0"/>
                </a:solidFill>
              </a:rPr>
              <a:t>Starke Empfehlung, Evidenz B</a:t>
            </a:r>
            <a:endParaRPr lang="de-DE" sz="2800" dirty="0"/>
          </a:p>
          <a:p>
            <a:pPr marL="0" indent="0">
              <a:buNone/>
            </a:pPr>
            <a:r>
              <a:rPr lang="de-DE" sz="2800" dirty="0"/>
              <a:t>E55 	Instabile Patienten mit septischem Schock sollten bei fehlendem 	Ansprechen auf Volumen- und </a:t>
            </a:r>
            <a:r>
              <a:rPr lang="de-DE" sz="2800" dirty="0" err="1"/>
              <a:t>Katecholamintherapie</a:t>
            </a:r>
            <a:r>
              <a:rPr lang="de-DE" sz="2800" dirty="0"/>
              <a:t> (entsprechend 	den Empfehlungen der </a:t>
            </a:r>
            <a:r>
              <a:rPr lang="de-DE" sz="2800" dirty="0" err="1"/>
              <a:t>Surviving</a:t>
            </a:r>
            <a:r>
              <a:rPr lang="de-DE" sz="2800" dirty="0"/>
              <a:t> Sepsis Campaign) Hydrocortison 	erhalten. </a:t>
            </a:r>
          </a:p>
          <a:p>
            <a:pPr marL="0" indent="0">
              <a:buNone/>
            </a:pPr>
            <a:r>
              <a:rPr lang="de-DE" sz="2800" dirty="0"/>
              <a:t>	</a:t>
            </a:r>
            <a:r>
              <a:rPr lang="de-DE" sz="2800" dirty="0">
                <a:solidFill>
                  <a:srgbClr val="0070C0"/>
                </a:solidFill>
              </a:rPr>
              <a:t>Moderate Empfehlung, Evidenz B</a:t>
            </a:r>
          </a:p>
          <a:p>
            <a:endParaRPr lang="de-DE" dirty="0"/>
          </a:p>
        </p:txBody>
      </p:sp>
    </p:spTree>
    <p:extLst>
      <p:ext uri="{BB962C8B-B14F-4D97-AF65-F5344CB8AC3E}">
        <p14:creationId xmlns:p14="http://schemas.microsoft.com/office/powerpoint/2010/main" val="414278049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EE5016-DB41-4E0B-8407-B51F2C0F692D}"/>
              </a:ext>
            </a:extLst>
          </p:cNvPr>
          <p:cNvSpPr>
            <a:spLocks noGrp="1"/>
          </p:cNvSpPr>
          <p:nvPr>
            <p:ph type="title"/>
          </p:nvPr>
        </p:nvSpPr>
        <p:spPr/>
        <p:txBody>
          <a:bodyPr/>
          <a:lstStyle/>
          <a:p>
            <a:r>
              <a:rPr lang="de-DE" dirty="0"/>
              <a:t>Steroide</a:t>
            </a:r>
          </a:p>
        </p:txBody>
      </p:sp>
      <p:sp>
        <p:nvSpPr>
          <p:cNvPr id="3" name="Inhaltsplatzhalter 2">
            <a:extLst>
              <a:ext uri="{FF2B5EF4-FFF2-40B4-BE49-F238E27FC236}">
                <a16:creationId xmlns:a16="http://schemas.microsoft.com/office/drawing/2014/main" id="{2CD3E40E-EBCC-4D14-82BD-D51DA299ECD3}"/>
              </a:ext>
            </a:extLst>
          </p:cNvPr>
          <p:cNvSpPr>
            <a:spLocks noGrp="1"/>
          </p:cNvSpPr>
          <p:nvPr>
            <p:ph idx="1"/>
          </p:nvPr>
        </p:nvSpPr>
        <p:spPr/>
        <p:txBody>
          <a:bodyPr/>
          <a:lstStyle/>
          <a:p>
            <a:pPr marL="0" indent="0">
              <a:buNone/>
            </a:pPr>
            <a:r>
              <a:rPr lang="de-DE" dirty="0"/>
              <a:t>E56 	Bei hospitalisierten Patienten ohne im Rahmen der 	Pneumonie zunehmende Obstruktion oder septischen 	Schock wird eine routinemäßige Therapie mit systemischen 	Steroiden derzeit nicht empfohlen. </a:t>
            </a:r>
          </a:p>
          <a:p>
            <a:pPr marL="0" indent="0">
              <a:buNone/>
            </a:pPr>
            <a:r>
              <a:rPr lang="de-DE" dirty="0"/>
              <a:t>	</a:t>
            </a:r>
            <a:r>
              <a:rPr lang="de-DE" dirty="0">
                <a:solidFill>
                  <a:srgbClr val="0070C0"/>
                </a:solidFill>
              </a:rPr>
              <a:t>Moderate Empfehlung, Evidenz C</a:t>
            </a:r>
          </a:p>
          <a:p>
            <a:pPr marL="0" indent="0">
              <a:buNone/>
            </a:pPr>
            <a:r>
              <a:rPr lang="de-DE" dirty="0"/>
              <a:t>E57 	Patienten mit schwerer Influenza-Pneumonie (ohne Asthma 	oder COPD) sollten keine systemischen Steroide erhalten. 	</a:t>
            </a:r>
            <a:r>
              <a:rPr lang="de-DE" dirty="0">
                <a:solidFill>
                  <a:srgbClr val="0070C0"/>
                </a:solidFill>
              </a:rPr>
              <a:t>Moderate Empfehlung, Evidenz A</a:t>
            </a:r>
          </a:p>
        </p:txBody>
      </p:sp>
    </p:spTree>
    <p:extLst>
      <p:ext uri="{BB962C8B-B14F-4D97-AF65-F5344CB8AC3E}">
        <p14:creationId xmlns:p14="http://schemas.microsoft.com/office/powerpoint/2010/main" val="148371068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C91A0A-833F-4433-BBB3-4AE7E2D6DA5D}"/>
              </a:ext>
            </a:extLst>
          </p:cNvPr>
          <p:cNvSpPr>
            <a:spLocks noGrp="1"/>
          </p:cNvSpPr>
          <p:nvPr>
            <p:ph type="title"/>
          </p:nvPr>
        </p:nvSpPr>
        <p:spPr/>
        <p:txBody>
          <a:bodyPr>
            <a:normAutofit/>
          </a:bodyPr>
          <a:lstStyle/>
          <a:p>
            <a:r>
              <a:rPr lang="de-DE" dirty="0"/>
              <a:t>Therapieversagen </a:t>
            </a:r>
          </a:p>
        </p:txBody>
      </p:sp>
      <p:sp>
        <p:nvSpPr>
          <p:cNvPr id="3" name="Inhaltsplatzhalter 2">
            <a:extLst>
              <a:ext uri="{FF2B5EF4-FFF2-40B4-BE49-F238E27FC236}">
                <a16:creationId xmlns:a16="http://schemas.microsoft.com/office/drawing/2014/main" id="{5B940893-FECB-4584-8AF5-8BEE2BFA7569}"/>
              </a:ext>
            </a:extLst>
          </p:cNvPr>
          <p:cNvSpPr>
            <a:spLocks noGrp="1"/>
          </p:cNvSpPr>
          <p:nvPr>
            <p:ph idx="1"/>
          </p:nvPr>
        </p:nvSpPr>
        <p:spPr/>
        <p:txBody>
          <a:bodyPr/>
          <a:lstStyle/>
          <a:p>
            <a:pPr marL="0" indent="0">
              <a:buNone/>
            </a:pPr>
            <a:r>
              <a:rPr lang="de-DE" sz="2000" b="0" i="0" u="none" strike="noStrike" baseline="0" dirty="0">
                <a:solidFill>
                  <a:srgbClr val="000000"/>
                </a:solidFill>
              </a:rPr>
              <a:t>E58 	Ein Therapieansprechen soll klinisch anhand von Stabilitätskriterien bestimmt werden, die in 	einem (schweregradabhängigen) Zeitkorridor erreicht sein sollten. </a:t>
            </a:r>
          </a:p>
          <a:p>
            <a:pPr marL="0" indent="0">
              <a:buNone/>
            </a:pPr>
            <a:r>
              <a:rPr lang="de-DE" sz="2000" dirty="0">
                <a:solidFill>
                  <a:srgbClr val="000000"/>
                </a:solidFill>
              </a:rPr>
              <a:t>	</a:t>
            </a:r>
            <a:r>
              <a:rPr lang="de-DE" sz="2000" b="0" i="0" u="none" strike="noStrike" baseline="0" dirty="0">
                <a:solidFill>
                  <a:srgbClr val="000000"/>
                </a:solidFill>
              </a:rPr>
              <a:t>Serielle Bestimmungen des CRP bzw. PCT initial und 3 – 4 Tage nach Beginn der antimikrobiellen 	Therapie sollen zusätzlich zur Bestimmung des Therapieansprechens gemessen werden. </a:t>
            </a:r>
          </a:p>
          <a:p>
            <a:pPr marL="0" indent="0">
              <a:buNone/>
            </a:pPr>
            <a:r>
              <a:rPr lang="de-DE" sz="2000" dirty="0">
                <a:solidFill>
                  <a:srgbClr val="000000"/>
                </a:solidFill>
              </a:rPr>
              <a:t>	</a:t>
            </a:r>
            <a:r>
              <a:rPr lang="de-DE" sz="2000" b="0" i="0" u="none" strike="noStrike" baseline="0" dirty="0">
                <a:solidFill>
                  <a:srgbClr val="0070C0"/>
                </a:solidFill>
              </a:rPr>
              <a:t>Starke Empfehlung, Evidenz B</a:t>
            </a:r>
            <a:endParaRPr lang="de-DE" sz="2000" b="0" i="0" u="none" strike="noStrike" baseline="0" dirty="0">
              <a:solidFill>
                <a:srgbClr val="000000"/>
              </a:solidFill>
            </a:endParaRPr>
          </a:p>
          <a:p>
            <a:pPr marL="0" indent="0">
              <a:buNone/>
            </a:pPr>
            <a:r>
              <a:rPr lang="de-DE" sz="2000" b="0" i="0" u="none" strike="noStrike" baseline="0" dirty="0">
                <a:solidFill>
                  <a:srgbClr val="000000"/>
                </a:solidFill>
              </a:rPr>
              <a:t>E59 	Bei Therapieversagen soll folgendes diagnostisches Vorgehen erfolgen: </a:t>
            </a:r>
          </a:p>
          <a:p>
            <a:pPr marL="1255713" indent="-360363">
              <a:buAutoNum type="arabicPeriod"/>
            </a:pPr>
            <a:r>
              <a:rPr lang="de-DE" sz="2000" b="0" i="0" u="none" strike="noStrike" baseline="0" dirty="0">
                <a:solidFill>
                  <a:srgbClr val="000000"/>
                </a:solidFill>
              </a:rPr>
              <a:t>erneute Anamnese, klinische Untersuchung, Einbeziehung epidemiologischer Daten </a:t>
            </a:r>
          </a:p>
          <a:p>
            <a:pPr marL="1255713" indent="-360363">
              <a:buAutoNum type="arabicPeriod"/>
            </a:pPr>
            <a:r>
              <a:rPr lang="de-DE" sz="2000" b="0" i="0" u="none" strike="noStrike" baseline="0" dirty="0">
                <a:solidFill>
                  <a:srgbClr val="000000"/>
                </a:solidFill>
              </a:rPr>
              <a:t>Überprüfung der bisherigen antimikrobiellen Substanzauswahl und -dosierung </a:t>
            </a:r>
          </a:p>
          <a:p>
            <a:pPr marL="1255713" indent="-360363">
              <a:buAutoNum type="arabicPeriod"/>
            </a:pPr>
            <a:r>
              <a:rPr lang="de-DE" sz="2000" b="0" i="0" u="none" strike="noStrike" baseline="0" dirty="0">
                <a:solidFill>
                  <a:srgbClr val="000000"/>
                </a:solidFill>
              </a:rPr>
              <a:t>Suche nach infektiösen Komplikationen </a:t>
            </a:r>
          </a:p>
          <a:p>
            <a:pPr marL="1255713" indent="-360363">
              <a:buAutoNum type="arabicPeriod"/>
            </a:pPr>
            <a:r>
              <a:rPr lang="de-DE" sz="2000" b="0" i="0" u="none" strike="noStrike" baseline="0" dirty="0">
                <a:solidFill>
                  <a:srgbClr val="000000"/>
                </a:solidFill>
              </a:rPr>
              <a:t>Suche nach nicht-infektiösen Komplikationen (dekompensierte Komorbidität) </a:t>
            </a:r>
          </a:p>
          <a:p>
            <a:pPr marL="1255713" indent="-360363">
              <a:buAutoNum type="arabicPeriod"/>
            </a:pPr>
            <a:r>
              <a:rPr lang="de-DE" sz="2000" b="0" i="0" u="none" strike="noStrike" baseline="0" dirty="0">
                <a:solidFill>
                  <a:srgbClr val="000000"/>
                </a:solidFill>
              </a:rPr>
              <a:t>Suche nach einem extrapulmonalen Infektionsfokus </a:t>
            </a:r>
          </a:p>
          <a:p>
            <a:pPr marL="895350" indent="0">
              <a:buNone/>
            </a:pPr>
            <a:r>
              <a:rPr lang="de-DE" sz="2000" b="0" i="0" u="none" strike="noStrike" baseline="0" dirty="0">
                <a:solidFill>
                  <a:srgbClr val="0070C0"/>
                </a:solidFill>
              </a:rPr>
              <a:t>Starke Empfehlung, Evidenz B</a:t>
            </a:r>
            <a:endParaRPr lang="de-DE" sz="2000" b="0" i="0" u="none" strike="noStrike" baseline="0" dirty="0">
              <a:solidFill>
                <a:srgbClr val="000000"/>
              </a:solidFill>
            </a:endParaRPr>
          </a:p>
          <a:p>
            <a:pPr marL="895350" indent="0">
              <a:buNone/>
            </a:pPr>
            <a:endParaRPr lang="de-DE" sz="2000" b="0" i="0" u="none" strike="noStrike" baseline="0" dirty="0">
              <a:solidFill>
                <a:srgbClr val="000000"/>
              </a:solidFill>
            </a:endParaRPr>
          </a:p>
          <a:p>
            <a:pPr marL="0" indent="0">
              <a:buNone/>
            </a:pPr>
            <a:endParaRPr lang="de-DE" sz="1200" dirty="0"/>
          </a:p>
        </p:txBody>
      </p:sp>
    </p:spTree>
    <p:extLst>
      <p:ext uri="{BB962C8B-B14F-4D97-AF65-F5344CB8AC3E}">
        <p14:creationId xmlns:p14="http://schemas.microsoft.com/office/powerpoint/2010/main" val="2298040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0804D4-E8CE-46D1-B971-0759AA1AF81D}"/>
              </a:ext>
            </a:extLst>
          </p:cNvPr>
          <p:cNvSpPr>
            <a:spLocks noGrp="1"/>
          </p:cNvSpPr>
          <p:nvPr>
            <p:ph type="title"/>
          </p:nvPr>
        </p:nvSpPr>
        <p:spPr/>
        <p:txBody>
          <a:bodyPr/>
          <a:lstStyle/>
          <a:p>
            <a:r>
              <a:rPr lang="de-DE" dirty="0"/>
              <a:t>Diagnostik, Schweregradbestimmung, Monitoring</a:t>
            </a:r>
          </a:p>
        </p:txBody>
      </p:sp>
      <p:sp>
        <p:nvSpPr>
          <p:cNvPr id="3" name="Inhaltsplatzhalter 2">
            <a:extLst>
              <a:ext uri="{FF2B5EF4-FFF2-40B4-BE49-F238E27FC236}">
                <a16:creationId xmlns:a16="http://schemas.microsoft.com/office/drawing/2014/main" id="{02E1892D-9217-4B23-9AC1-D7DA5DE99862}"/>
              </a:ext>
            </a:extLst>
          </p:cNvPr>
          <p:cNvSpPr>
            <a:spLocks noGrp="1"/>
          </p:cNvSpPr>
          <p:nvPr>
            <p:ph idx="1"/>
          </p:nvPr>
        </p:nvSpPr>
        <p:spPr>
          <a:xfrm>
            <a:off x="609600" y="1787806"/>
            <a:ext cx="10972800" cy="4799606"/>
          </a:xfrm>
        </p:spPr>
        <p:txBody>
          <a:bodyPr/>
          <a:lstStyle/>
          <a:p>
            <a:pPr marL="0" indent="0">
              <a:buNone/>
            </a:pPr>
            <a:r>
              <a:rPr lang="de-DE" sz="2400" dirty="0"/>
              <a:t>E4	Bei klinischem Verdacht auf eine ambulant erworbene Pneumonie soll im 	stationären Bereich die Diagnose Pneumonie durch eine thorakale Bildgebung 	gesichert werden. </a:t>
            </a:r>
          </a:p>
          <a:p>
            <a:pPr marL="0" indent="0">
              <a:buNone/>
            </a:pPr>
            <a:r>
              <a:rPr lang="de-DE" sz="2400" dirty="0">
                <a:solidFill>
                  <a:srgbClr val="0070C0"/>
                </a:solidFill>
              </a:rPr>
              <a:t>	Starke Empfehlung, Evidenz B</a:t>
            </a:r>
          </a:p>
          <a:p>
            <a:pPr marL="0" indent="0">
              <a:buNone/>
            </a:pPr>
            <a:r>
              <a:rPr lang="de-DE" sz="2400" dirty="0"/>
              <a:t>E5 	Auch im ambulanten Bereich sollte bei klinischem Verdacht auf eine Pneumonie 	die Sicherung der Diagnose durch eine thorakale Bildgebung angestrebt 	werden. </a:t>
            </a:r>
          </a:p>
          <a:p>
            <a:pPr marL="0" indent="0">
              <a:buNone/>
            </a:pPr>
            <a:r>
              <a:rPr lang="de-DE" sz="2400" dirty="0">
                <a:solidFill>
                  <a:srgbClr val="0070C0"/>
                </a:solidFill>
              </a:rPr>
              <a:t>	Starke Empfehlung, Evidenz C</a:t>
            </a:r>
          </a:p>
          <a:p>
            <a:pPr marL="0" indent="0">
              <a:buNone/>
            </a:pPr>
            <a:r>
              <a:rPr lang="de-DE" sz="2400" dirty="0"/>
              <a:t>E6 	Die Wahl der Methode für die Diagnose Pneumonie ist von einer Vielzahl von 	Faktoren (Logistik, Verfügbarkeit, Patientenfaktoren sowie Therapieziel) 	abhängig. Es kann kein einheitliches Vorgehen empfohlen werden. </a:t>
            </a:r>
            <a:br>
              <a:rPr lang="de-DE" sz="2400" dirty="0"/>
            </a:br>
            <a:r>
              <a:rPr lang="de-DE" sz="2400" dirty="0"/>
              <a:t>	</a:t>
            </a:r>
            <a:r>
              <a:rPr lang="de-DE" sz="2400" dirty="0">
                <a:solidFill>
                  <a:srgbClr val="0070C0"/>
                </a:solidFill>
              </a:rPr>
              <a:t>Starke Empfehlung, Evidenz C</a:t>
            </a:r>
          </a:p>
        </p:txBody>
      </p:sp>
    </p:spTree>
    <p:extLst>
      <p:ext uri="{BB962C8B-B14F-4D97-AF65-F5344CB8AC3E}">
        <p14:creationId xmlns:p14="http://schemas.microsoft.com/office/powerpoint/2010/main" val="108910277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7EE499-9E22-459D-BF40-AEC28FD4B602}"/>
              </a:ext>
            </a:extLst>
          </p:cNvPr>
          <p:cNvSpPr>
            <a:spLocks noGrp="1"/>
          </p:cNvSpPr>
          <p:nvPr>
            <p:ph type="title"/>
          </p:nvPr>
        </p:nvSpPr>
        <p:spPr/>
        <p:txBody>
          <a:bodyPr/>
          <a:lstStyle/>
          <a:p>
            <a:r>
              <a:rPr lang="de-DE" dirty="0"/>
              <a:t>Progredienten Pneumonie </a:t>
            </a:r>
          </a:p>
        </p:txBody>
      </p:sp>
      <p:sp>
        <p:nvSpPr>
          <p:cNvPr id="3" name="Inhaltsplatzhalter 2">
            <a:extLst>
              <a:ext uri="{FF2B5EF4-FFF2-40B4-BE49-F238E27FC236}">
                <a16:creationId xmlns:a16="http://schemas.microsoft.com/office/drawing/2014/main" id="{3BD80106-8754-4E90-825E-4278DE48AAAC}"/>
              </a:ext>
            </a:extLst>
          </p:cNvPr>
          <p:cNvSpPr>
            <a:spLocks noGrp="1"/>
          </p:cNvSpPr>
          <p:nvPr>
            <p:ph idx="1"/>
          </p:nvPr>
        </p:nvSpPr>
        <p:spPr>
          <a:xfrm>
            <a:off x="609600" y="1656914"/>
            <a:ext cx="10972800" cy="4924191"/>
          </a:xfrm>
        </p:spPr>
        <p:txBody>
          <a:bodyPr/>
          <a:lstStyle/>
          <a:p>
            <a:pPr marL="0" indent="0">
              <a:buNone/>
            </a:pPr>
            <a:r>
              <a:rPr lang="de-DE" sz="2400" dirty="0"/>
              <a:t>E60 	Folgende Prinzipien sollen bei der antimikrobiellen Therapie der progredienten 	Pneumonie beachtet werden:</a:t>
            </a:r>
          </a:p>
          <a:p>
            <a:pPr marL="1255713" lvl="2" indent="-360363">
              <a:buFont typeface="Arial" panose="020B0604020202020204" pitchFamily="34" charset="0"/>
              <a:buAutoNum type="arabicPeriod"/>
            </a:pPr>
            <a:r>
              <a:rPr lang="de-DE" sz="2200" dirty="0">
                <a:solidFill>
                  <a:srgbClr val="000000"/>
                </a:solidFill>
              </a:rPr>
              <a:t>Umstellung auf eine antimikrobielle Therapie gemäß den Empfehlungen dieser Leitlinie im Falle einer nicht leitliniengerechten initialen kalkulierten Behandlung </a:t>
            </a:r>
          </a:p>
          <a:p>
            <a:pPr marL="1255713" lvl="2" indent="-360363">
              <a:buFont typeface="Arial" panose="020B0604020202020204" pitchFamily="34" charset="0"/>
              <a:buAutoNum type="arabicPeriod"/>
            </a:pPr>
            <a:r>
              <a:rPr lang="de-DE" sz="2200" dirty="0">
                <a:solidFill>
                  <a:srgbClr val="000000"/>
                </a:solidFill>
              </a:rPr>
              <a:t>Wechsel der </a:t>
            </a:r>
            <a:r>
              <a:rPr lang="de-DE" sz="2200" dirty="0" err="1">
                <a:solidFill>
                  <a:srgbClr val="000000"/>
                </a:solidFill>
              </a:rPr>
              <a:t>antimikrobiellender</a:t>
            </a:r>
            <a:r>
              <a:rPr lang="de-DE" sz="2200" dirty="0">
                <a:solidFill>
                  <a:srgbClr val="000000"/>
                </a:solidFill>
              </a:rPr>
              <a:t> Substanz </a:t>
            </a:r>
          </a:p>
          <a:p>
            <a:pPr marL="1255713" lvl="2" indent="-360363">
              <a:buFont typeface="Arial" panose="020B0604020202020204" pitchFamily="34" charset="0"/>
              <a:buAutoNum type="arabicPeriod"/>
            </a:pPr>
            <a:r>
              <a:rPr lang="de-DE" sz="2200" dirty="0">
                <a:solidFill>
                  <a:srgbClr val="000000"/>
                </a:solidFill>
              </a:rPr>
              <a:t>Überprüfung der initialen antimikrobiellen Therapie auf bestehende Lücken im antimikrobiellen Spektrum </a:t>
            </a:r>
          </a:p>
          <a:p>
            <a:pPr marL="1255713" lvl="2" indent="-360363">
              <a:buFont typeface="Arial" panose="020B0604020202020204" pitchFamily="34" charset="0"/>
              <a:buAutoNum type="arabicPeriod"/>
            </a:pPr>
            <a:r>
              <a:rPr lang="de-DE" sz="2200" dirty="0">
                <a:solidFill>
                  <a:srgbClr val="000000"/>
                </a:solidFill>
              </a:rPr>
              <a:t>Kombinationstherapie unter Beibehaltung einer Aktivität gegen S. pneumoniae und mit einem breiten antimikrobiellen Spektrum unter Einschluss von „atypischen Erregern“, Enterobakterien und P. aeruginosa </a:t>
            </a:r>
          </a:p>
          <a:p>
            <a:pPr marL="1255713" lvl="2" indent="-360363">
              <a:buFont typeface="Arial" panose="020B0604020202020204" pitchFamily="34" charset="0"/>
              <a:buAutoNum type="arabicPeriod"/>
            </a:pPr>
            <a:r>
              <a:rPr lang="de-DE" sz="2200" dirty="0">
                <a:solidFill>
                  <a:srgbClr val="000000"/>
                </a:solidFill>
              </a:rPr>
              <a:t>parenterale Verabreichung </a:t>
            </a:r>
          </a:p>
          <a:p>
            <a:pPr marL="800100" lvl="2" indent="0">
              <a:buNone/>
            </a:pPr>
            <a:r>
              <a:rPr lang="de-DE" dirty="0">
                <a:solidFill>
                  <a:srgbClr val="0070C0"/>
                </a:solidFill>
              </a:rPr>
              <a:t>Starke Empfehlung, Evidenz B</a:t>
            </a:r>
            <a:endParaRPr lang="de-DE" dirty="0"/>
          </a:p>
          <a:p>
            <a:pPr marL="800100" lvl="2" indent="0">
              <a:buNone/>
            </a:pPr>
            <a:endParaRPr lang="de-DE" sz="2000" dirty="0"/>
          </a:p>
        </p:txBody>
      </p:sp>
    </p:spTree>
    <p:extLst>
      <p:ext uri="{BB962C8B-B14F-4D97-AF65-F5344CB8AC3E}">
        <p14:creationId xmlns:p14="http://schemas.microsoft.com/office/powerpoint/2010/main" val="193613856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21B0A7-0A4F-4796-9CA1-111B5A153F54}"/>
              </a:ext>
            </a:extLst>
          </p:cNvPr>
          <p:cNvSpPr>
            <a:spLocks noGrp="1"/>
          </p:cNvSpPr>
          <p:nvPr>
            <p:ph type="title"/>
          </p:nvPr>
        </p:nvSpPr>
        <p:spPr>
          <a:xfrm>
            <a:off x="1965573" y="486514"/>
            <a:ext cx="7583203" cy="849784"/>
          </a:xfrm>
        </p:spPr>
        <p:txBody>
          <a:bodyPr>
            <a:normAutofit/>
          </a:bodyPr>
          <a:lstStyle/>
          <a:p>
            <a:r>
              <a:rPr lang="de-DE" dirty="0"/>
              <a:t>Typen und Ursachen des Therapieversagens</a:t>
            </a:r>
          </a:p>
        </p:txBody>
      </p:sp>
      <p:graphicFrame>
        <p:nvGraphicFramePr>
          <p:cNvPr id="3" name="Tabelle 3">
            <a:extLst>
              <a:ext uri="{FF2B5EF4-FFF2-40B4-BE49-F238E27FC236}">
                <a16:creationId xmlns:a16="http://schemas.microsoft.com/office/drawing/2014/main" id="{55158A4F-EE36-4859-8408-6987A290FC13}"/>
              </a:ext>
            </a:extLst>
          </p:cNvPr>
          <p:cNvGraphicFramePr>
            <a:graphicFrameLocks noGrp="1"/>
          </p:cNvGraphicFramePr>
          <p:nvPr>
            <p:extLst>
              <p:ext uri="{D42A27DB-BD31-4B8C-83A1-F6EECF244321}">
                <p14:modId xmlns:p14="http://schemas.microsoft.com/office/powerpoint/2010/main" val="1730810710"/>
              </p:ext>
            </p:extLst>
          </p:nvPr>
        </p:nvGraphicFramePr>
        <p:xfrm>
          <a:off x="0" y="1584960"/>
          <a:ext cx="12240409" cy="5273040"/>
        </p:xfrm>
        <a:graphic>
          <a:graphicData uri="http://schemas.openxmlformats.org/drawingml/2006/table">
            <a:tbl>
              <a:tblPr firstRow="1" bandRow="1">
                <a:tableStyleId>{5C22544A-7EE6-4342-B048-85BDC9FD1C3A}</a:tableStyleId>
              </a:tblPr>
              <a:tblGrid>
                <a:gridCol w="4711849">
                  <a:extLst>
                    <a:ext uri="{9D8B030D-6E8A-4147-A177-3AD203B41FA5}">
                      <a16:colId xmlns:a16="http://schemas.microsoft.com/office/drawing/2014/main" val="2527131704"/>
                    </a:ext>
                  </a:extLst>
                </a:gridCol>
                <a:gridCol w="4055027">
                  <a:extLst>
                    <a:ext uri="{9D8B030D-6E8A-4147-A177-3AD203B41FA5}">
                      <a16:colId xmlns:a16="http://schemas.microsoft.com/office/drawing/2014/main" val="992339564"/>
                    </a:ext>
                  </a:extLst>
                </a:gridCol>
                <a:gridCol w="3473533">
                  <a:extLst>
                    <a:ext uri="{9D8B030D-6E8A-4147-A177-3AD203B41FA5}">
                      <a16:colId xmlns:a16="http://schemas.microsoft.com/office/drawing/2014/main" val="2304917796"/>
                    </a:ext>
                  </a:extLst>
                </a:gridCol>
              </a:tblGrid>
              <a:tr h="0">
                <a:tc>
                  <a:txBody>
                    <a:bodyPr/>
                    <a:lstStyle/>
                    <a:p>
                      <a:r>
                        <a:rPr lang="de-DE" sz="1900" dirty="0"/>
                        <a:t>Typen des Therapieversagens</a:t>
                      </a:r>
                    </a:p>
                  </a:txBody>
                  <a:tcPr/>
                </a:tc>
                <a:tc gridSpan="2">
                  <a:txBody>
                    <a:bodyPr/>
                    <a:lstStyle/>
                    <a:p>
                      <a:r>
                        <a:rPr lang="de-DE" sz="1900" dirty="0"/>
                        <a:t>Ursachen</a:t>
                      </a:r>
                    </a:p>
                  </a:txBody>
                  <a:tcPr/>
                </a:tc>
                <a:tc hMerge="1">
                  <a:txBody>
                    <a:bodyPr/>
                    <a:lstStyle/>
                    <a:p>
                      <a:endParaRPr lang="de-DE"/>
                    </a:p>
                  </a:txBody>
                  <a:tcPr/>
                </a:tc>
                <a:extLst>
                  <a:ext uri="{0D108BD9-81ED-4DB2-BD59-A6C34878D82A}">
                    <a16:rowId xmlns:a16="http://schemas.microsoft.com/office/drawing/2014/main" val="2143133468"/>
                  </a:ext>
                </a:extLst>
              </a:tr>
              <a:tr h="863405">
                <a:tc>
                  <a:txBody>
                    <a:bodyPr/>
                    <a:lstStyle/>
                    <a:p>
                      <a:r>
                        <a:rPr lang="de-DE" sz="1900" dirty="0"/>
                        <a:t>inadäquate initiale Therapie</a:t>
                      </a:r>
                    </a:p>
                  </a:txBody>
                  <a:tcPr/>
                </a:tc>
                <a:tc gridSpan="2">
                  <a:txBody>
                    <a:bodyPr/>
                    <a:lstStyle/>
                    <a:p>
                      <a:pPr marL="285750" indent="-285750">
                        <a:buFont typeface="Arial" panose="020B0604020202020204" pitchFamily="34" charset="0"/>
                        <a:buChar char="•"/>
                      </a:pPr>
                      <a:r>
                        <a:rPr lang="de-DE" sz="1900" dirty="0"/>
                        <a:t>falsche Zuordnung innerhalb der Pneumonie-Triade</a:t>
                      </a:r>
                    </a:p>
                    <a:p>
                      <a:pPr marL="285750" indent="-285750">
                        <a:buFont typeface="Arial" panose="020B0604020202020204" pitchFamily="34" charset="0"/>
                        <a:buChar char="•"/>
                      </a:pPr>
                      <a:r>
                        <a:rPr lang="de-DE" sz="1900" dirty="0"/>
                        <a:t>Nichteinhalten von Leitlinien der Therapie</a:t>
                      </a:r>
                    </a:p>
                    <a:p>
                      <a:pPr marL="285750" indent="-285750">
                        <a:buFont typeface="Arial" panose="020B0604020202020204" pitchFamily="34" charset="0"/>
                        <a:buChar char="•"/>
                      </a:pPr>
                      <a:r>
                        <a:rPr lang="de-DE" sz="1900" dirty="0"/>
                        <a:t>bei ambulanten Patienten schlechte </a:t>
                      </a:r>
                      <a:r>
                        <a:rPr lang="de-DE" sz="1900" dirty="0" err="1"/>
                        <a:t>Therapiecompliance</a:t>
                      </a:r>
                      <a:endParaRPr lang="de-DE" sz="1900" dirty="0"/>
                    </a:p>
                  </a:txBody>
                  <a:tcPr/>
                </a:tc>
                <a:tc hMerge="1">
                  <a:txBody>
                    <a:bodyPr/>
                    <a:lstStyle/>
                    <a:p>
                      <a:endParaRPr lang="de-DE"/>
                    </a:p>
                  </a:txBody>
                  <a:tcPr/>
                </a:tc>
                <a:extLst>
                  <a:ext uri="{0D108BD9-81ED-4DB2-BD59-A6C34878D82A}">
                    <a16:rowId xmlns:a16="http://schemas.microsoft.com/office/drawing/2014/main" val="136095005"/>
                  </a:ext>
                </a:extLst>
              </a:tr>
              <a:tr h="941294">
                <a:tc>
                  <a:txBody>
                    <a:bodyPr/>
                    <a:lstStyle/>
                    <a:p>
                      <a:r>
                        <a:rPr lang="de-DE" sz="1900" dirty="0"/>
                        <a:t>erregerassoziiertes Therapieversagen</a:t>
                      </a:r>
                    </a:p>
                  </a:txBody>
                  <a:tcPr/>
                </a:tc>
                <a:tc>
                  <a:txBody>
                    <a:bodyPr/>
                    <a:lstStyle/>
                    <a:p>
                      <a:pPr marL="285750" indent="-285750">
                        <a:buFont typeface="Arial" panose="020B0604020202020204" pitchFamily="34" charset="0"/>
                        <a:buChar char="•"/>
                      </a:pPr>
                      <a:r>
                        <a:rPr lang="de-DE" sz="1900" dirty="0"/>
                        <a:t>primär resistente Erreger</a:t>
                      </a:r>
                    </a:p>
                    <a:p>
                      <a:pPr marL="285750" indent="-285750">
                        <a:buFont typeface="Arial" panose="020B0604020202020204" pitchFamily="34" charset="0"/>
                        <a:buChar char="•"/>
                      </a:pPr>
                      <a:r>
                        <a:rPr lang="de-DE" sz="1900" dirty="0"/>
                        <a:t>bisher nicht erfasste Erreger</a:t>
                      </a:r>
                    </a:p>
                    <a:p>
                      <a:pPr marL="285750" indent="-285750">
                        <a:buFont typeface="Arial" panose="020B0604020202020204" pitchFamily="34" charset="0"/>
                        <a:buChar char="•"/>
                      </a:pPr>
                      <a:r>
                        <a:rPr lang="de-DE" sz="1900" dirty="0"/>
                        <a:t>persistierende Erreger</a:t>
                      </a:r>
                    </a:p>
                  </a:txBody>
                  <a:tcPr/>
                </a:tc>
                <a:tc>
                  <a:txBody>
                    <a:bodyPr/>
                    <a:lstStyle/>
                    <a:p>
                      <a:pPr marL="285750" indent="-285750">
                        <a:buFont typeface="Arial" panose="020B0604020202020204" pitchFamily="34" charset="0"/>
                        <a:buChar char="•"/>
                      </a:pPr>
                      <a:r>
                        <a:rPr lang="de-DE" sz="1900" dirty="0"/>
                        <a:t>erworbene Resistenz</a:t>
                      </a:r>
                    </a:p>
                    <a:p>
                      <a:pPr marL="285750" indent="-285750">
                        <a:buFont typeface="Arial" panose="020B0604020202020204" pitchFamily="34" charset="0"/>
                        <a:buChar char="•"/>
                      </a:pPr>
                      <a:r>
                        <a:rPr lang="de-DE" sz="1900" dirty="0"/>
                        <a:t>Superinfektion</a:t>
                      </a:r>
                    </a:p>
                  </a:txBody>
                  <a:tcPr/>
                </a:tc>
                <a:extLst>
                  <a:ext uri="{0D108BD9-81ED-4DB2-BD59-A6C34878D82A}">
                    <a16:rowId xmlns:a16="http://schemas.microsoft.com/office/drawing/2014/main" val="1492585499"/>
                  </a:ext>
                </a:extLst>
              </a:tr>
              <a:tr h="609462">
                <a:tc>
                  <a:txBody>
                    <a:bodyPr/>
                    <a:lstStyle/>
                    <a:p>
                      <a:r>
                        <a:rPr lang="de-DE" sz="1900" dirty="0"/>
                        <a:t>Komplikationen</a:t>
                      </a:r>
                    </a:p>
                  </a:txBody>
                  <a:tcPr/>
                </a:tc>
                <a:tc>
                  <a:txBody>
                    <a:bodyPr/>
                    <a:lstStyle/>
                    <a:p>
                      <a:pPr marL="285750" indent="-285750">
                        <a:buFont typeface="Arial" panose="020B0604020202020204" pitchFamily="34" charset="0"/>
                        <a:buChar char="•"/>
                      </a:pPr>
                      <a:r>
                        <a:rPr lang="de-DE" sz="1900" dirty="0"/>
                        <a:t>parapneumonischer Erguss, Empyem</a:t>
                      </a:r>
                    </a:p>
                    <a:p>
                      <a:pPr marL="285750" indent="-285750">
                        <a:buFont typeface="Arial" panose="020B0604020202020204" pitchFamily="34" charset="0"/>
                        <a:buChar char="•"/>
                      </a:pPr>
                      <a:r>
                        <a:rPr lang="de-DE" sz="1900" dirty="0"/>
                        <a:t>Lungenabszess</a:t>
                      </a:r>
                    </a:p>
                  </a:txBody>
                  <a:tcPr/>
                </a:tc>
                <a:tc>
                  <a:txBody>
                    <a:bodyPr/>
                    <a:lstStyle/>
                    <a:p>
                      <a:pPr marL="285750" indent="-285750">
                        <a:buFont typeface="Arial" panose="020B0604020202020204" pitchFamily="34" charset="0"/>
                        <a:buChar char="•"/>
                      </a:pPr>
                      <a:r>
                        <a:rPr lang="de-DE" sz="1900" dirty="0"/>
                        <a:t>metastatische Streuung</a:t>
                      </a:r>
                    </a:p>
                    <a:p>
                      <a:pPr marL="285750" indent="-285750">
                        <a:buFont typeface="Arial" panose="020B0604020202020204" pitchFamily="34" charset="0"/>
                        <a:buChar char="•"/>
                      </a:pPr>
                      <a:r>
                        <a:rPr lang="de-DE" sz="1900" dirty="0"/>
                        <a:t>nosokomiale Superinfektion</a:t>
                      </a:r>
                    </a:p>
                  </a:txBody>
                  <a:tcPr/>
                </a:tc>
                <a:extLst>
                  <a:ext uri="{0D108BD9-81ED-4DB2-BD59-A6C34878D82A}">
                    <a16:rowId xmlns:a16="http://schemas.microsoft.com/office/drawing/2014/main" val="1977027194"/>
                  </a:ext>
                </a:extLst>
              </a:tr>
              <a:tr h="640080">
                <a:tc>
                  <a:txBody>
                    <a:bodyPr/>
                    <a:lstStyle/>
                    <a:p>
                      <a:r>
                        <a:rPr lang="de-DE" sz="1900" dirty="0"/>
                        <a:t>Sonderformen der Pneumonie</a:t>
                      </a:r>
                    </a:p>
                  </a:txBody>
                  <a:tcPr/>
                </a:tc>
                <a:tc>
                  <a:txBody>
                    <a:bodyPr/>
                    <a:lstStyle/>
                    <a:p>
                      <a:pPr marL="285750" indent="-285750">
                        <a:buFont typeface="Arial" panose="020B0604020202020204" pitchFamily="34" charset="0"/>
                        <a:buChar char="•"/>
                      </a:pPr>
                      <a:r>
                        <a:rPr lang="de-DE" sz="1900" dirty="0"/>
                        <a:t>Aspirationspneumonie</a:t>
                      </a:r>
                    </a:p>
                    <a:p>
                      <a:pPr marL="285750" indent="-285750">
                        <a:buFont typeface="Arial" panose="020B0604020202020204" pitchFamily="34" charset="0"/>
                        <a:buChar char="•"/>
                      </a:pPr>
                      <a:r>
                        <a:rPr lang="de-DE" sz="1900" dirty="0"/>
                        <a:t>Retentionspneumonie</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900" dirty="0"/>
                        <a:t>seltene Erreger</a:t>
                      </a:r>
                    </a:p>
                    <a:p>
                      <a:pPr marL="285750" indent="-285750">
                        <a:buFont typeface="Arial" panose="020B0604020202020204" pitchFamily="34" charset="0"/>
                        <a:buChar char="•"/>
                      </a:pPr>
                      <a:endParaRPr lang="de-DE" sz="1900" dirty="0"/>
                    </a:p>
                  </a:txBody>
                  <a:tcPr/>
                </a:tc>
                <a:extLst>
                  <a:ext uri="{0D108BD9-81ED-4DB2-BD59-A6C34878D82A}">
                    <a16:rowId xmlns:a16="http://schemas.microsoft.com/office/drawing/2014/main" val="3689917562"/>
                  </a:ext>
                </a:extLst>
              </a:tr>
              <a:tr h="609462">
                <a:tc>
                  <a:txBody>
                    <a:bodyPr/>
                    <a:lstStyle/>
                    <a:p>
                      <a:r>
                        <a:rPr lang="de-DE" sz="1900" dirty="0"/>
                        <a:t>verzögerte Abheilung durch Wirtsfaktoren, Erregerfaktoren und Schweregrad</a:t>
                      </a:r>
                    </a:p>
                  </a:txBody>
                  <a:tcPr/>
                </a:tc>
                <a:tc gridSpan="2">
                  <a:txBody>
                    <a:bodyPr/>
                    <a:lstStyle/>
                    <a:p>
                      <a:pPr marL="285750" indent="-285750">
                        <a:buFont typeface="Arial" panose="020B0604020202020204" pitchFamily="34" charset="0"/>
                        <a:buChar char="•"/>
                      </a:pPr>
                      <a:r>
                        <a:rPr lang="de-DE" sz="1900" dirty="0"/>
                        <a:t>Alter, Komorbidität, z. B. Legionellen, hoher Schweregrad</a:t>
                      </a:r>
                    </a:p>
                  </a:txBody>
                  <a:tcPr/>
                </a:tc>
                <a:tc hMerge="1">
                  <a:txBody>
                    <a:bodyPr/>
                    <a:lstStyle/>
                    <a:p>
                      <a:endParaRPr lang="de-DE"/>
                    </a:p>
                  </a:txBody>
                  <a:tcPr/>
                </a:tc>
                <a:extLst>
                  <a:ext uri="{0D108BD9-81ED-4DB2-BD59-A6C34878D82A}">
                    <a16:rowId xmlns:a16="http://schemas.microsoft.com/office/drawing/2014/main" val="1412690140"/>
                  </a:ext>
                </a:extLst>
              </a:tr>
              <a:tr h="609462">
                <a:tc>
                  <a:txBody>
                    <a:bodyPr/>
                    <a:lstStyle/>
                    <a:p>
                      <a:r>
                        <a:rPr lang="de-DE" sz="1900" dirty="0"/>
                        <a:t>Pseudo-Therapieversagen („</a:t>
                      </a:r>
                      <a:r>
                        <a:rPr lang="de-DE" sz="1900" dirty="0" err="1"/>
                        <a:t>mimics</a:t>
                      </a:r>
                      <a:r>
                        <a:rPr lang="de-DE" sz="1900" dirty="0"/>
                        <a:t>“)</a:t>
                      </a:r>
                    </a:p>
                  </a:txBody>
                  <a:tcPr/>
                </a:tc>
                <a:tc>
                  <a:txBody>
                    <a:bodyPr/>
                    <a:lstStyle/>
                    <a:p>
                      <a:pPr marL="285750" indent="-285750">
                        <a:buFont typeface="Arial" panose="020B0604020202020204" pitchFamily="34" charset="0"/>
                        <a:buChar char="•"/>
                      </a:pPr>
                      <a:r>
                        <a:rPr lang="de-DE" sz="1900" dirty="0"/>
                        <a:t>interstitielle Lungenerkrankungen</a:t>
                      </a:r>
                    </a:p>
                    <a:p>
                      <a:pPr marL="285750" indent="-285750">
                        <a:buFont typeface="Arial" panose="020B0604020202020204" pitchFamily="34" charset="0"/>
                        <a:buChar char="•"/>
                      </a:pPr>
                      <a:r>
                        <a:rPr lang="de-DE" sz="1900" dirty="0"/>
                        <a:t>Tumore</a:t>
                      </a:r>
                    </a:p>
                  </a:txBody>
                  <a:tcPr/>
                </a:tc>
                <a:tc>
                  <a:txBody>
                    <a:bodyPr/>
                    <a:lstStyle/>
                    <a:p>
                      <a:pPr marL="285750" indent="-285750">
                        <a:buFont typeface="Arial" panose="020B0604020202020204" pitchFamily="34" charset="0"/>
                        <a:buChar char="•"/>
                      </a:pPr>
                      <a:r>
                        <a:rPr lang="de-DE" sz="1900" dirty="0"/>
                        <a:t>Lungenstauung</a:t>
                      </a:r>
                    </a:p>
                    <a:p>
                      <a:pPr marL="285750" indent="-285750">
                        <a:buFont typeface="Arial" panose="020B0604020202020204" pitchFamily="34" charset="0"/>
                        <a:buChar char="•"/>
                      </a:pPr>
                      <a:r>
                        <a:rPr lang="de-DE" sz="1900" dirty="0"/>
                        <a:t>Embolien/Lungeninfarkte</a:t>
                      </a:r>
                      <a:endParaRPr lang="de-DE" sz="1800" dirty="0"/>
                    </a:p>
                  </a:txBody>
                  <a:tcPr/>
                </a:tc>
                <a:extLst>
                  <a:ext uri="{0D108BD9-81ED-4DB2-BD59-A6C34878D82A}">
                    <a16:rowId xmlns:a16="http://schemas.microsoft.com/office/drawing/2014/main" val="324371130"/>
                  </a:ext>
                </a:extLst>
              </a:tr>
            </a:tbl>
          </a:graphicData>
        </a:graphic>
      </p:graphicFrame>
    </p:spTree>
    <p:extLst>
      <p:ext uri="{BB962C8B-B14F-4D97-AF65-F5344CB8AC3E}">
        <p14:creationId xmlns:p14="http://schemas.microsoft.com/office/powerpoint/2010/main" val="321519397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B1ED7E-3C78-49A7-9775-5E5264BFF07B}"/>
              </a:ext>
            </a:extLst>
          </p:cNvPr>
          <p:cNvSpPr>
            <a:spLocks noGrp="1"/>
          </p:cNvSpPr>
          <p:nvPr>
            <p:ph type="title"/>
          </p:nvPr>
        </p:nvSpPr>
        <p:spPr/>
        <p:txBody>
          <a:bodyPr>
            <a:normAutofit/>
          </a:bodyPr>
          <a:lstStyle/>
          <a:p>
            <a:r>
              <a:rPr lang="de-DE" dirty="0"/>
              <a:t>Lungenabszess und </a:t>
            </a:r>
            <a:r>
              <a:rPr lang="de-DE" dirty="0" err="1"/>
              <a:t>Pleuraempyem</a:t>
            </a:r>
            <a:r>
              <a:rPr lang="de-DE" dirty="0"/>
              <a:t> </a:t>
            </a:r>
          </a:p>
        </p:txBody>
      </p:sp>
      <p:sp>
        <p:nvSpPr>
          <p:cNvPr id="3" name="Inhaltsplatzhalter 2">
            <a:extLst>
              <a:ext uri="{FF2B5EF4-FFF2-40B4-BE49-F238E27FC236}">
                <a16:creationId xmlns:a16="http://schemas.microsoft.com/office/drawing/2014/main" id="{0BDC8E89-2A43-4095-8758-E805EEA3E623}"/>
              </a:ext>
            </a:extLst>
          </p:cNvPr>
          <p:cNvSpPr>
            <a:spLocks noGrp="1"/>
          </p:cNvSpPr>
          <p:nvPr>
            <p:ph idx="1"/>
          </p:nvPr>
        </p:nvSpPr>
        <p:spPr>
          <a:xfrm>
            <a:off x="609600" y="1835239"/>
            <a:ext cx="10972800" cy="4721125"/>
          </a:xfrm>
        </p:spPr>
        <p:txBody>
          <a:bodyPr/>
          <a:lstStyle/>
          <a:p>
            <a:pPr marL="0" indent="0">
              <a:buNone/>
            </a:pPr>
            <a:r>
              <a:rPr lang="de-DE" sz="2600" b="0" i="0" u="none" strike="noStrike" baseline="0" dirty="0">
                <a:solidFill>
                  <a:srgbClr val="000000"/>
                </a:solidFill>
              </a:rPr>
              <a:t>E61 	Bei Nachweis von einschmelzenden Infiltraten oder eines Abszesses soll 	über die Standarddiagnostik hinaus die Durchführung einer thorakalen 	Sonographie sowie einer Computertomografie des Thorax zur Beurteilung 	der Abszesslokalisation und ggf. differenzialdiagnostischen Abklärung 	erfolgen. </a:t>
            </a:r>
          </a:p>
          <a:p>
            <a:pPr marL="0" indent="0">
              <a:buNone/>
            </a:pPr>
            <a:r>
              <a:rPr lang="de-DE" sz="2600" b="0" i="0" u="none" strike="noStrike" baseline="0" dirty="0">
                <a:solidFill>
                  <a:srgbClr val="0070C0"/>
                </a:solidFill>
              </a:rPr>
              <a:t>	Starke Empfehlung, Evidenz C</a:t>
            </a:r>
            <a:endParaRPr lang="de-DE" sz="2600" b="0" i="0" u="none" strike="noStrike" baseline="0" dirty="0">
              <a:solidFill>
                <a:srgbClr val="000000"/>
              </a:solidFill>
            </a:endParaRPr>
          </a:p>
          <a:p>
            <a:pPr marL="0" indent="0">
              <a:buNone/>
            </a:pPr>
            <a:r>
              <a:rPr lang="de-DE" sz="2600" b="0" i="0" u="none" strike="noStrike" baseline="0" dirty="0">
                <a:solidFill>
                  <a:srgbClr val="000000"/>
                </a:solidFill>
              </a:rPr>
              <a:t>E62 	Zusätzlich sollte eine Bronchoskopie zum mikrobiologischen 	Erregernachweis sowie zum Ausschluss einer </a:t>
            </a:r>
            <a:r>
              <a:rPr lang="de-DE" sz="2600" b="0" i="0" u="none" strike="noStrike" baseline="0" dirty="0" err="1">
                <a:solidFill>
                  <a:srgbClr val="000000"/>
                </a:solidFill>
              </a:rPr>
              <a:t>poststenotischen</a:t>
            </a:r>
            <a:r>
              <a:rPr lang="de-DE" sz="2600" b="0" i="0" u="none" strike="noStrike" baseline="0" dirty="0">
                <a:solidFill>
                  <a:srgbClr val="000000"/>
                </a:solidFill>
              </a:rPr>
              <a:t> Genese 	erfolgen. </a:t>
            </a:r>
          </a:p>
          <a:p>
            <a:pPr marL="0" indent="0">
              <a:buNone/>
            </a:pPr>
            <a:r>
              <a:rPr lang="de-DE" sz="2600" dirty="0">
                <a:solidFill>
                  <a:srgbClr val="000000"/>
                </a:solidFill>
              </a:rPr>
              <a:t>	</a:t>
            </a:r>
            <a:r>
              <a:rPr lang="de-DE" sz="2600" b="0" i="0" u="none" strike="noStrike" baseline="0" dirty="0">
                <a:solidFill>
                  <a:srgbClr val="0070C0"/>
                </a:solidFill>
              </a:rPr>
              <a:t>Moderate Empfehlung, Evidenz C</a:t>
            </a:r>
            <a:endParaRPr lang="de-DE" sz="2600" b="0" i="0" u="none" strike="noStrike" baseline="0" dirty="0">
              <a:solidFill>
                <a:srgbClr val="000000"/>
              </a:solidFill>
            </a:endParaRPr>
          </a:p>
        </p:txBody>
      </p:sp>
    </p:spTree>
    <p:extLst>
      <p:ext uri="{BB962C8B-B14F-4D97-AF65-F5344CB8AC3E}">
        <p14:creationId xmlns:p14="http://schemas.microsoft.com/office/powerpoint/2010/main" val="322091377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7C9C58-DC0F-41E0-8795-4FA215C00D67}"/>
              </a:ext>
            </a:extLst>
          </p:cNvPr>
          <p:cNvSpPr>
            <a:spLocks noGrp="1"/>
          </p:cNvSpPr>
          <p:nvPr>
            <p:ph type="title"/>
          </p:nvPr>
        </p:nvSpPr>
        <p:spPr/>
        <p:txBody>
          <a:bodyPr/>
          <a:lstStyle/>
          <a:p>
            <a:r>
              <a:rPr lang="de-DE" dirty="0"/>
              <a:t>Lungenabszess und </a:t>
            </a:r>
            <a:r>
              <a:rPr lang="de-DE" dirty="0" err="1"/>
              <a:t>Pleuraempyem</a:t>
            </a:r>
            <a:r>
              <a:rPr lang="de-DE" dirty="0"/>
              <a:t> </a:t>
            </a:r>
          </a:p>
        </p:txBody>
      </p:sp>
      <p:sp>
        <p:nvSpPr>
          <p:cNvPr id="3" name="Inhaltsplatzhalter 2">
            <a:extLst>
              <a:ext uri="{FF2B5EF4-FFF2-40B4-BE49-F238E27FC236}">
                <a16:creationId xmlns:a16="http://schemas.microsoft.com/office/drawing/2014/main" id="{9E96A2C7-3C82-49E9-BC49-E32A8FFB2461}"/>
              </a:ext>
            </a:extLst>
          </p:cNvPr>
          <p:cNvSpPr>
            <a:spLocks noGrp="1"/>
          </p:cNvSpPr>
          <p:nvPr>
            <p:ph idx="1"/>
          </p:nvPr>
        </p:nvSpPr>
        <p:spPr/>
        <p:txBody>
          <a:bodyPr/>
          <a:lstStyle/>
          <a:p>
            <a:pPr marL="0" indent="0">
              <a:buNone/>
            </a:pPr>
            <a:r>
              <a:rPr lang="de-DE" sz="2600" b="0" i="0" u="none" strike="noStrike" baseline="0" dirty="0">
                <a:solidFill>
                  <a:srgbClr val="000000"/>
                </a:solidFill>
              </a:rPr>
              <a:t>E63 	Die kalkulierte antimikrobielle Initialtherapie soll primär parenteral mit 	einer der geprüften Optionen Aminopenicillin plus 	</a:t>
            </a:r>
            <a:r>
              <a:rPr lang="de-DE" sz="2600" b="0" i="0" u="none" strike="noStrike" baseline="0" dirty="0" err="1">
                <a:solidFill>
                  <a:srgbClr val="000000"/>
                </a:solidFill>
              </a:rPr>
              <a:t>Betalaktamasehemmer</a:t>
            </a:r>
            <a:r>
              <a:rPr lang="de-DE" sz="2600" b="0" i="0" u="none" strike="noStrike" baseline="0" dirty="0">
                <a:solidFill>
                  <a:srgbClr val="000000"/>
                </a:solidFill>
              </a:rPr>
              <a:t>, Clindamycin plus Cephalosporin (Cefuroxim, 	Ceftriaxon, </a:t>
            </a:r>
            <a:r>
              <a:rPr lang="de-DE" sz="2600" b="0" i="0" u="none" strike="noStrike" baseline="0" dirty="0" err="1">
                <a:solidFill>
                  <a:srgbClr val="000000"/>
                </a:solidFill>
              </a:rPr>
              <a:t>Cefotaxim</a:t>
            </a:r>
            <a:r>
              <a:rPr lang="de-DE" sz="2600" b="0" i="0" u="none" strike="noStrike" baseline="0" dirty="0">
                <a:solidFill>
                  <a:srgbClr val="000000"/>
                </a:solidFill>
              </a:rPr>
              <a:t>) oder </a:t>
            </a:r>
            <a:r>
              <a:rPr lang="de-DE" sz="2600" b="0" i="0" u="none" strike="noStrike" baseline="0" dirty="0" err="1">
                <a:solidFill>
                  <a:srgbClr val="000000"/>
                </a:solidFill>
              </a:rPr>
              <a:t>Moxifloxacin</a:t>
            </a:r>
            <a:r>
              <a:rPr lang="de-DE" sz="2600" b="0" i="0" u="none" strike="noStrike" baseline="0" dirty="0">
                <a:solidFill>
                  <a:srgbClr val="000000"/>
                </a:solidFill>
              </a:rPr>
              <a:t> erfolgen. </a:t>
            </a:r>
          </a:p>
          <a:p>
            <a:pPr marL="0" indent="0">
              <a:buNone/>
            </a:pPr>
            <a:r>
              <a:rPr lang="de-DE" sz="2600" dirty="0">
                <a:solidFill>
                  <a:srgbClr val="000000"/>
                </a:solidFill>
              </a:rPr>
              <a:t>	</a:t>
            </a:r>
            <a:r>
              <a:rPr lang="de-DE" sz="2600" b="0" i="0" u="none" strike="noStrike" baseline="0" dirty="0">
                <a:solidFill>
                  <a:srgbClr val="0070C0"/>
                </a:solidFill>
              </a:rPr>
              <a:t>Starke Empfehlung, Evidenz B</a:t>
            </a:r>
            <a:endParaRPr lang="de-DE" sz="2600" b="0" i="0" u="none" strike="noStrike" baseline="0" dirty="0">
              <a:solidFill>
                <a:srgbClr val="000000"/>
              </a:solidFill>
            </a:endParaRPr>
          </a:p>
          <a:p>
            <a:pPr marL="0" indent="0">
              <a:buNone/>
            </a:pPr>
            <a:r>
              <a:rPr lang="de-DE" sz="2600" b="0" i="0" u="none" strike="noStrike" baseline="0" dirty="0">
                <a:solidFill>
                  <a:srgbClr val="000000"/>
                </a:solidFill>
              </a:rPr>
              <a:t>E64 	Die Therapie soll nach radiologischem Ansprechen bis zur Ausheilung der 	Abszedierung fortgeführt werden. Eine orale Sequenztherapie bei 	klinischem und radiologischem Ansprechen soll erfolgen. </a:t>
            </a:r>
          </a:p>
          <a:p>
            <a:pPr marL="0" indent="0">
              <a:buNone/>
            </a:pPr>
            <a:r>
              <a:rPr lang="de-DE" sz="2600" dirty="0">
                <a:solidFill>
                  <a:srgbClr val="000000"/>
                </a:solidFill>
              </a:rPr>
              <a:t>	</a:t>
            </a:r>
            <a:r>
              <a:rPr lang="de-DE" sz="2600" b="0" i="0" u="none" strike="noStrike" baseline="0" dirty="0">
                <a:solidFill>
                  <a:srgbClr val="0070C0"/>
                </a:solidFill>
              </a:rPr>
              <a:t>Starke Empfehlung, Evidenz B</a:t>
            </a:r>
            <a:endParaRPr lang="de-DE" sz="2600" b="0" i="0" u="none" strike="noStrike" baseline="0" dirty="0">
              <a:solidFill>
                <a:srgbClr val="000000"/>
              </a:solidFill>
            </a:endParaRPr>
          </a:p>
          <a:p>
            <a:endParaRPr lang="de-DE" dirty="0"/>
          </a:p>
        </p:txBody>
      </p:sp>
    </p:spTree>
    <p:extLst>
      <p:ext uri="{BB962C8B-B14F-4D97-AF65-F5344CB8AC3E}">
        <p14:creationId xmlns:p14="http://schemas.microsoft.com/office/powerpoint/2010/main" val="366391414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97358F-D88B-4B94-A8F1-7FDC3838313B}"/>
              </a:ext>
            </a:extLst>
          </p:cNvPr>
          <p:cNvSpPr>
            <a:spLocks noGrp="1"/>
          </p:cNvSpPr>
          <p:nvPr>
            <p:ph type="title"/>
          </p:nvPr>
        </p:nvSpPr>
        <p:spPr/>
        <p:txBody>
          <a:bodyPr/>
          <a:lstStyle/>
          <a:p>
            <a:r>
              <a:rPr lang="de-DE" dirty="0"/>
              <a:t>Lungenabszess und </a:t>
            </a:r>
            <a:r>
              <a:rPr lang="de-DE" dirty="0" err="1"/>
              <a:t>Pleuraempyem</a:t>
            </a:r>
            <a:r>
              <a:rPr lang="de-DE" dirty="0"/>
              <a:t> </a:t>
            </a:r>
          </a:p>
        </p:txBody>
      </p:sp>
      <p:sp>
        <p:nvSpPr>
          <p:cNvPr id="3" name="Inhaltsplatzhalter 2">
            <a:extLst>
              <a:ext uri="{FF2B5EF4-FFF2-40B4-BE49-F238E27FC236}">
                <a16:creationId xmlns:a16="http://schemas.microsoft.com/office/drawing/2014/main" id="{4BE37340-54D7-4A51-A149-94C460D74119}"/>
              </a:ext>
            </a:extLst>
          </p:cNvPr>
          <p:cNvSpPr>
            <a:spLocks noGrp="1"/>
          </p:cNvSpPr>
          <p:nvPr>
            <p:ph idx="1"/>
          </p:nvPr>
        </p:nvSpPr>
        <p:spPr/>
        <p:txBody>
          <a:bodyPr/>
          <a:lstStyle/>
          <a:p>
            <a:pPr marL="0" indent="0">
              <a:buNone/>
            </a:pPr>
            <a:r>
              <a:rPr lang="de-DE" sz="2800" b="0" i="0" u="none" strike="noStrike" baseline="0" dirty="0">
                <a:solidFill>
                  <a:srgbClr val="000000"/>
                </a:solidFill>
              </a:rPr>
              <a:t>E65 	Bei Versagen der antimikrobiellen Therapie sollte nach erneuter 	differenzialdiagnostischer Klärung die interne oder externe 	Drainageanlage unter Steuerung durch bildgebende Verfahren oder 	die Resektion erwogen werden. </a:t>
            </a:r>
          </a:p>
          <a:p>
            <a:pPr marL="0" indent="0">
              <a:buNone/>
            </a:pPr>
            <a:r>
              <a:rPr lang="de-DE" sz="2800" dirty="0">
                <a:solidFill>
                  <a:srgbClr val="000000"/>
                </a:solidFill>
              </a:rPr>
              <a:t>	</a:t>
            </a:r>
            <a:r>
              <a:rPr lang="de-DE" sz="2800" b="0" i="0" u="none" strike="noStrike" baseline="0" dirty="0">
                <a:solidFill>
                  <a:srgbClr val="0070C0"/>
                </a:solidFill>
              </a:rPr>
              <a:t>Moderate Empfehlung, Evidenz B</a:t>
            </a:r>
            <a:r>
              <a:rPr lang="de-DE" sz="2800" b="0" i="0" u="none" strike="noStrike" baseline="0" dirty="0">
                <a:solidFill>
                  <a:srgbClr val="000000"/>
                </a:solidFill>
              </a:rPr>
              <a:t> </a:t>
            </a:r>
          </a:p>
          <a:p>
            <a:pPr marL="0" indent="0">
              <a:buNone/>
            </a:pPr>
            <a:r>
              <a:rPr lang="de-DE" sz="2800" b="0" i="0" u="none" strike="noStrike" baseline="0" dirty="0">
                <a:solidFill>
                  <a:srgbClr val="000000"/>
                </a:solidFill>
              </a:rPr>
              <a:t>E66 	Bei sekundärer Abszessgenese soll eine kausale Therapie angestrebt 	werden. </a:t>
            </a:r>
          </a:p>
          <a:p>
            <a:pPr marL="0" indent="0">
              <a:buNone/>
            </a:pPr>
            <a:r>
              <a:rPr lang="de-DE" sz="2800" dirty="0">
                <a:solidFill>
                  <a:srgbClr val="000000"/>
                </a:solidFill>
              </a:rPr>
              <a:t>	</a:t>
            </a:r>
            <a:r>
              <a:rPr lang="de-DE" sz="2800" b="0" i="0" u="none" strike="noStrike" baseline="0" dirty="0">
                <a:solidFill>
                  <a:srgbClr val="0070C0"/>
                </a:solidFill>
              </a:rPr>
              <a:t>Starke Empfehlung, Evidenz C </a:t>
            </a:r>
            <a:endParaRPr lang="de-DE" sz="2800" dirty="0">
              <a:solidFill>
                <a:srgbClr val="0070C0"/>
              </a:solidFill>
            </a:endParaRPr>
          </a:p>
          <a:p>
            <a:endParaRPr lang="de-DE" dirty="0"/>
          </a:p>
        </p:txBody>
      </p:sp>
    </p:spTree>
    <p:extLst>
      <p:ext uri="{BB962C8B-B14F-4D97-AF65-F5344CB8AC3E}">
        <p14:creationId xmlns:p14="http://schemas.microsoft.com/office/powerpoint/2010/main" val="3583503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10D6AA-0509-4453-9ED2-7F64E9A4A4EE}"/>
              </a:ext>
            </a:extLst>
          </p:cNvPr>
          <p:cNvSpPr>
            <a:spLocks noGrp="1"/>
          </p:cNvSpPr>
          <p:nvPr>
            <p:ph type="title"/>
          </p:nvPr>
        </p:nvSpPr>
        <p:spPr/>
        <p:txBody>
          <a:bodyPr/>
          <a:lstStyle/>
          <a:p>
            <a:r>
              <a:rPr lang="de-DE" dirty="0"/>
              <a:t>Parapneumonischen Pleuraerguss </a:t>
            </a:r>
          </a:p>
        </p:txBody>
      </p:sp>
      <p:sp>
        <p:nvSpPr>
          <p:cNvPr id="3" name="Inhaltsplatzhalter 2">
            <a:extLst>
              <a:ext uri="{FF2B5EF4-FFF2-40B4-BE49-F238E27FC236}">
                <a16:creationId xmlns:a16="http://schemas.microsoft.com/office/drawing/2014/main" id="{69D9CEBC-C0D6-4778-9352-202E81DE4EAC}"/>
              </a:ext>
            </a:extLst>
          </p:cNvPr>
          <p:cNvSpPr>
            <a:spLocks noGrp="1"/>
          </p:cNvSpPr>
          <p:nvPr>
            <p:ph idx="1"/>
          </p:nvPr>
        </p:nvSpPr>
        <p:spPr/>
        <p:txBody>
          <a:bodyPr/>
          <a:lstStyle/>
          <a:p>
            <a:pPr marL="0" indent="0">
              <a:buNone/>
            </a:pPr>
            <a:r>
              <a:rPr lang="de-DE" dirty="0"/>
              <a:t>E67 	Bei allen Patienten mit einem parapneumonischen 	Pleuraerguss soll eine frühe Thorakozentese erfolgen. 	</a:t>
            </a:r>
            <a:r>
              <a:rPr lang="de-DE" dirty="0">
                <a:solidFill>
                  <a:srgbClr val="0070C0"/>
                </a:solidFill>
              </a:rPr>
              <a:t>Starke Empfehlung, Evidenz A</a:t>
            </a:r>
            <a:endParaRPr lang="de-DE" dirty="0"/>
          </a:p>
          <a:p>
            <a:pPr marL="0" indent="0">
              <a:buNone/>
            </a:pPr>
            <a:r>
              <a:rPr lang="de-DE" dirty="0"/>
              <a:t>E68 	Es soll eine makroskopische Beurteilung und eine 	bakteriologische Analyse angeschlossen werden sowie bei 	allen nicht eitrigen Ergüssen eine Bestimmung des pH-	Wertes. </a:t>
            </a:r>
          </a:p>
          <a:p>
            <a:pPr marL="0" indent="0">
              <a:buNone/>
            </a:pPr>
            <a:r>
              <a:rPr lang="de-DE" dirty="0"/>
              <a:t>	</a:t>
            </a:r>
            <a:r>
              <a:rPr lang="de-DE" dirty="0">
                <a:solidFill>
                  <a:srgbClr val="0070C0"/>
                </a:solidFill>
              </a:rPr>
              <a:t>Starke Empfehlung, Evidenz C</a:t>
            </a:r>
            <a:endParaRPr lang="de-DE" dirty="0"/>
          </a:p>
        </p:txBody>
      </p:sp>
    </p:spTree>
    <p:extLst>
      <p:ext uri="{BB962C8B-B14F-4D97-AF65-F5344CB8AC3E}">
        <p14:creationId xmlns:p14="http://schemas.microsoft.com/office/powerpoint/2010/main" val="184488813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D69619-E181-4E31-B1F5-68CC3DADF2A2}"/>
              </a:ext>
            </a:extLst>
          </p:cNvPr>
          <p:cNvSpPr>
            <a:spLocks noGrp="1"/>
          </p:cNvSpPr>
          <p:nvPr>
            <p:ph type="title"/>
          </p:nvPr>
        </p:nvSpPr>
        <p:spPr/>
        <p:txBody>
          <a:bodyPr/>
          <a:lstStyle/>
          <a:p>
            <a:r>
              <a:rPr lang="de-DE" dirty="0"/>
              <a:t>Parapneumonischen Pleuraerguss </a:t>
            </a:r>
          </a:p>
        </p:txBody>
      </p:sp>
      <p:sp>
        <p:nvSpPr>
          <p:cNvPr id="3" name="Inhaltsplatzhalter 2">
            <a:extLst>
              <a:ext uri="{FF2B5EF4-FFF2-40B4-BE49-F238E27FC236}">
                <a16:creationId xmlns:a16="http://schemas.microsoft.com/office/drawing/2014/main" id="{0B3456DD-8B3E-42FA-885C-1AEE5139EF8F}"/>
              </a:ext>
            </a:extLst>
          </p:cNvPr>
          <p:cNvSpPr>
            <a:spLocks noGrp="1"/>
          </p:cNvSpPr>
          <p:nvPr>
            <p:ph idx="1"/>
          </p:nvPr>
        </p:nvSpPr>
        <p:spPr>
          <a:xfrm>
            <a:off x="621368" y="1792141"/>
            <a:ext cx="10972800" cy="4525963"/>
          </a:xfrm>
        </p:spPr>
        <p:txBody>
          <a:bodyPr/>
          <a:lstStyle/>
          <a:p>
            <a:pPr marL="0" indent="0">
              <a:buNone/>
            </a:pPr>
            <a:r>
              <a:rPr lang="de-DE" sz="2400" dirty="0"/>
              <a:t>E69 	Die systemische antimikrobielle Therapie soll das Erregerspektrum pleuraler 	Infektionen umfassen; dieses schließt auch Anaerobier mit ein. </a:t>
            </a:r>
          </a:p>
          <a:p>
            <a:pPr marL="0" indent="0">
              <a:buNone/>
            </a:pPr>
            <a:r>
              <a:rPr lang="de-DE" sz="2400" dirty="0"/>
              <a:t>	Bei Vorliegen bakterieller Kulturergebnisse soll die Therapie gegebenenfalls 	angepasst werden. </a:t>
            </a:r>
          </a:p>
          <a:p>
            <a:pPr marL="0" indent="0">
              <a:buNone/>
            </a:pPr>
            <a:r>
              <a:rPr lang="de-DE" sz="2400" dirty="0"/>
              <a:t>	</a:t>
            </a:r>
            <a:r>
              <a:rPr lang="de-DE" sz="2400" dirty="0">
                <a:solidFill>
                  <a:srgbClr val="0070C0"/>
                </a:solidFill>
              </a:rPr>
              <a:t>Starke Empfehlung, Evidenz B</a:t>
            </a:r>
            <a:endParaRPr lang="de-DE" sz="2400" dirty="0"/>
          </a:p>
          <a:p>
            <a:pPr marL="0" indent="0">
              <a:buNone/>
            </a:pPr>
            <a:r>
              <a:rPr lang="de-DE" sz="2400" dirty="0"/>
              <a:t>E70 	Bei klarem Erguss mit einem pH &lt; 7,2, Hinweisen auf eine Organisation, der 	Aspiration von Eiter, dem pleuralen Nachweis von Bakterien oder bei Vorliegen 	eines </a:t>
            </a:r>
            <a:r>
              <a:rPr lang="de-DE" sz="2400" dirty="0" err="1"/>
              <a:t>Pleuraempyems</a:t>
            </a:r>
            <a:r>
              <a:rPr lang="de-DE" sz="2400" dirty="0"/>
              <a:t> soll unverzüglich eine effektive Drainage durchgeführt 	werden. </a:t>
            </a:r>
          </a:p>
          <a:p>
            <a:pPr marL="0" indent="0">
              <a:buNone/>
            </a:pPr>
            <a:r>
              <a:rPr lang="de-DE" sz="2400" dirty="0"/>
              <a:t>	</a:t>
            </a:r>
            <a:r>
              <a:rPr lang="de-DE" sz="2400" dirty="0">
                <a:solidFill>
                  <a:srgbClr val="0070C0"/>
                </a:solidFill>
              </a:rPr>
              <a:t>Starke Empfehlung, Evidenz B</a:t>
            </a:r>
            <a:endParaRPr lang="de-DE" sz="2400" dirty="0"/>
          </a:p>
          <a:p>
            <a:endParaRPr lang="de-DE" dirty="0"/>
          </a:p>
        </p:txBody>
      </p:sp>
    </p:spTree>
    <p:extLst>
      <p:ext uri="{BB962C8B-B14F-4D97-AF65-F5344CB8AC3E}">
        <p14:creationId xmlns:p14="http://schemas.microsoft.com/office/powerpoint/2010/main" val="414404189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AA419B-E0D8-4FBB-B5DF-2729F86A7C3C}"/>
              </a:ext>
            </a:extLst>
          </p:cNvPr>
          <p:cNvSpPr>
            <a:spLocks noGrp="1"/>
          </p:cNvSpPr>
          <p:nvPr>
            <p:ph type="title"/>
          </p:nvPr>
        </p:nvSpPr>
        <p:spPr/>
        <p:txBody>
          <a:bodyPr/>
          <a:lstStyle/>
          <a:p>
            <a:r>
              <a:rPr lang="de-DE" dirty="0"/>
              <a:t>Septierter Erguss </a:t>
            </a:r>
          </a:p>
        </p:txBody>
      </p:sp>
      <p:sp>
        <p:nvSpPr>
          <p:cNvPr id="3" name="Inhaltsplatzhalter 2">
            <a:extLst>
              <a:ext uri="{FF2B5EF4-FFF2-40B4-BE49-F238E27FC236}">
                <a16:creationId xmlns:a16="http://schemas.microsoft.com/office/drawing/2014/main" id="{24485EA0-6133-41DA-9867-1CF34194C24C}"/>
              </a:ext>
            </a:extLst>
          </p:cNvPr>
          <p:cNvSpPr>
            <a:spLocks noGrp="1"/>
          </p:cNvSpPr>
          <p:nvPr>
            <p:ph idx="1"/>
          </p:nvPr>
        </p:nvSpPr>
        <p:spPr>
          <a:xfrm>
            <a:off x="609600" y="2030401"/>
            <a:ext cx="10972800" cy="4756795"/>
          </a:xfrm>
        </p:spPr>
        <p:txBody>
          <a:bodyPr/>
          <a:lstStyle/>
          <a:p>
            <a:pPr marL="0" indent="0">
              <a:buNone/>
            </a:pPr>
            <a:r>
              <a:rPr lang="de-DE" sz="3000" dirty="0"/>
              <a:t>E71 	Bei einem septierten Erguss und ineffizienter Drainage oder 	einem Empyem soll bei funktionell operablen Patienten eine 	interdisziplinäre Diskussion mit der Thoraxchirurgie 	hinsichtlich einer Video-assistierten Thorakoskopie (VATS) 	erfolgen. </a:t>
            </a:r>
          </a:p>
          <a:p>
            <a:pPr marL="0" indent="0">
              <a:buNone/>
            </a:pPr>
            <a:r>
              <a:rPr lang="de-DE" sz="3000" dirty="0"/>
              <a:t>	Ist keine VATS indiziert oder erwünscht, soll ein 	Therapieversuch mit </a:t>
            </a:r>
            <a:r>
              <a:rPr lang="de-DE" sz="3000" dirty="0" err="1"/>
              <a:t>intrapleuraler</a:t>
            </a:r>
            <a:r>
              <a:rPr lang="de-DE" sz="3000" dirty="0"/>
              <a:t> Applikation von t-PA* oder 	</a:t>
            </a:r>
            <a:r>
              <a:rPr lang="de-DE" sz="3000" dirty="0" err="1"/>
              <a:t>DNAse</a:t>
            </a:r>
            <a:r>
              <a:rPr lang="de-DE" sz="3000" dirty="0"/>
              <a:t> erfolgen. </a:t>
            </a:r>
          </a:p>
          <a:p>
            <a:pPr marL="0" indent="0">
              <a:buNone/>
            </a:pPr>
            <a:r>
              <a:rPr lang="de-DE" sz="3000" dirty="0"/>
              <a:t>	</a:t>
            </a:r>
            <a:r>
              <a:rPr lang="de-DE" sz="3000" dirty="0">
                <a:solidFill>
                  <a:srgbClr val="0070C0"/>
                </a:solidFill>
              </a:rPr>
              <a:t>Starke Empfehlung, Evidenz B</a:t>
            </a:r>
            <a:endParaRPr lang="de-DE" sz="3000" dirty="0"/>
          </a:p>
          <a:p>
            <a:endParaRPr lang="de-DE" dirty="0"/>
          </a:p>
        </p:txBody>
      </p:sp>
      <p:sp>
        <p:nvSpPr>
          <p:cNvPr id="4" name="Textfeld 3">
            <a:extLst>
              <a:ext uri="{FF2B5EF4-FFF2-40B4-BE49-F238E27FC236}">
                <a16:creationId xmlns:a16="http://schemas.microsoft.com/office/drawing/2014/main" id="{2BD2CF47-8626-45C9-8B3D-15B2A4B3CD5D}"/>
              </a:ext>
            </a:extLst>
          </p:cNvPr>
          <p:cNvSpPr txBox="1"/>
          <p:nvPr/>
        </p:nvSpPr>
        <p:spPr>
          <a:xfrm>
            <a:off x="3365241" y="6510197"/>
            <a:ext cx="8888508" cy="276999"/>
          </a:xfrm>
          <a:prstGeom prst="rect">
            <a:avLst/>
          </a:prstGeom>
          <a:noFill/>
        </p:spPr>
        <p:txBody>
          <a:bodyPr wrap="square" rtlCol="0">
            <a:spAutoFit/>
          </a:bodyPr>
          <a:lstStyle/>
          <a:p>
            <a:r>
              <a:rPr lang="de-DE" sz="1200" dirty="0">
                <a:solidFill>
                  <a:srgbClr val="202124"/>
                </a:solidFill>
                <a:latin typeface="+mn-lt"/>
              </a:rPr>
              <a:t>*t</a:t>
            </a:r>
            <a:r>
              <a:rPr lang="de-DE" sz="1200" b="0" i="0" dirty="0">
                <a:solidFill>
                  <a:srgbClr val="202124"/>
                </a:solidFill>
                <a:effectLst/>
                <a:latin typeface="+mn-lt"/>
              </a:rPr>
              <a:t>-PA, gewebespezifischer </a:t>
            </a:r>
            <a:r>
              <a:rPr lang="de-DE" sz="1200" b="0" i="0" dirty="0" err="1">
                <a:solidFill>
                  <a:srgbClr val="202124"/>
                </a:solidFill>
                <a:effectLst/>
                <a:latin typeface="+mn-lt"/>
              </a:rPr>
              <a:t>Plasminogenaktivator</a:t>
            </a:r>
            <a:r>
              <a:rPr lang="de-DE" sz="1200" b="0" i="0" dirty="0">
                <a:solidFill>
                  <a:srgbClr val="202124"/>
                </a:solidFill>
                <a:effectLst/>
                <a:latin typeface="+mn-lt"/>
              </a:rPr>
              <a:t> (englisch: </a:t>
            </a:r>
            <a:r>
              <a:rPr lang="de-DE" sz="1200" b="0" i="0" dirty="0" err="1">
                <a:solidFill>
                  <a:srgbClr val="202124"/>
                </a:solidFill>
                <a:effectLst/>
                <a:latin typeface="+mn-lt"/>
              </a:rPr>
              <a:t>tissue</a:t>
            </a:r>
            <a:r>
              <a:rPr lang="de-DE" sz="1200" b="0" i="0" dirty="0">
                <a:solidFill>
                  <a:srgbClr val="202124"/>
                </a:solidFill>
                <a:effectLst/>
                <a:latin typeface="+mn-lt"/>
              </a:rPr>
              <a:t>-type </a:t>
            </a:r>
            <a:r>
              <a:rPr lang="de-DE" sz="1200" b="0" i="0" dirty="0" err="1">
                <a:solidFill>
                  <a:srgbClr val="202124"/>
                </a:solidFill>
                <a:effectLst/>
                <a:latin typeface="+mn-lt"/>
              </a:rPr>
              <a:t>plasminogen</a:t>
            </a:r>
            <a:r>
              <a:rPr lang="de-DE" sz="1200" b="0" i="0" dirty="0">
                <a:solidFill>
                  <a:srgbClr val="202124"/>
                </a:solidFill>
                <a:effectLst/>
                <a:latin typeface="+mn-lt"/>
              </a:rPr>
              <a:t> </a:t>
            </a:r>
            <a:r>
              <a:rPr lang="de-DE" sz="1200" b="0" i="0" dirty="0" err="1">
                <a:solidFill>
                  <a:srgbClr val="202124"/>
                </a:solidFill>
                <a:effectLst/>
                <a:latin typeface="+mn-lt"/>
              </a:rPr>
              <a:t>activator</a:t>
            </a:r>
            <a:r>
              <a:rPr lang="de-DE" sz="1200" b="0" i="0" dirty="0">
                <a:solidFill>
                  <a:srgbClr val="202124"/>
                </a:solidFill>
                <a:effectLst/>
                <a:latin typeface="+mn-lt"/>
              </a:rPr>
              <a:t>), körpereigener Aktivator der Fibrinolyse </a:t>
            </a:r>
            <a:endParaRPr lang="de-DE" sz="1200" dirty="0">
              <a:latin typeface="+mn-lt"/>
            </a:endParaRPr>
          </a:p>
        </p:txBody>
      </p:sp>
    </p:spTree>
    <p:extLst>
      <p:ext uri="{BB962C8B-B14F-4D97-AF65-F5344CB8AC3E}">
        <p14:creationId xmlns:p14="http://schemas.microsoft.com/office/powerpoint/2010/main" val="146668102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589CFA-D83B-4C9B-BE1F-25CB347B76F9}"/>
              </a:ext>
            </a:extLst>
          </p:cNvPr>
          <p:cNvSpPr>
            <a:spLocks noGrp="1"/>
          </p:cNvSpPr>
          <p:nvPr>
            <p:ph type="title"/>
          </p:nvPr>
        </p:nvSpPr>
        <p:spPr/>
        <p:txBody>
          <a:bodyPr/>
          <a:lstStyle/>
          <a:p>
            <a:r>
              <a:rPr lang="de-DE" dirty="0"/>
              <a:t>Aspirationspneumonie und Retentionspneumonie</a:t>
            </a:r>
          </a:p>
        </p:txBody>
      </p:sp>
      <p:sp>
        <p:nvSpPr>
          <p:cNvPr id="3" name="Inhaltsplatzhalter 2">
            <a:extLst>
              <a:ext uri="{FF2B5EF4-FFF2-40B4-BE49-F238E27FC236}">
                <a16:creationId xmlns:a16="http://schemas.microsoft.com/office/drawing/2014/main" id="{F215997E-BD5A-43DD-9FED-B14F31250D93}"/>
              </a:ext>
            </a:extLst>
          </p:cNvPr>
          <p:cNvSpPr>
            <a:spLocks noGrp="1"/>
          </p:cNvSpPr>
          <p:nvPr>
            <p:ph idx="1"/>
          </p:nvPr>
        </p:nvSpPr>
        <p:spPr/>
        <p:txBody>
          <a:bodyPr/>
          <a:lstStyle/>
          <a:p>
            <a:pPr marL="0" indent="0">
              <a:buNone/>
            </a:pPr>
            <a:r>
              <a:rPr lang="de-DE" sz="2500" b="0" i="0" u="none" strike="noStrike" baseline="0" dirty="0">
                <a:solidFill>
                  <a:srgbClr val="000000"/>
                </a:solidFill>
              </a:rPr>
              <a:t>E72 	Die antimikrobielle Therapie der Aspirationspneumonie sollte parenteral 	begonnen werden und primär mit Ampicillin/ß-</a:t>
            </a:r>
            <a:r>
              <a:rPr lang="de-DE" sz="2500" b="0" i="0" u="none" strike="noStrike" baseline="0" dirty="0" err="1">
                <a:solidFill>
                  <a:srgbClr val="000000"/>
                </a:solidFill>
              </a:rPr>
              <a:t>Laktamaseinhibitor</a:t>
            </a:r>
            <a:r>
              <a:rPr lang="de-DE" sz="2500" b="0" i="0" u="none" strike="noStrike" baseline="0" dirty="0">
                <a:solidFill>
                  <a:srgbClr val="000000"/>
                </a:solidFill>
              </a:rPr>
              <a:t>, 	alternativ Clindamycin plus Cephalosporin der Gruppen II und III oder mit 	</a:t>
            </a:r>
            <a:r>
              <a:rPr lang="de-DE" sz="2500" b="0" i="0" u="none" strike="noStrike" baseline="0" dirty="0" err="1">
                <a:solidFill>
                  <a:srgbClr val="000000"/>
                </a:solidFill>
              </a:rPr>
              <a:t>Moxifloxacin</a:t>
            </a:r>
            <a:r>
              <a:rPr lang="de-DE" sz="2500" b="0" i="0" u="none" strike="noStrike" baseline="0" dirty="0">
                <a:solidFill>
                  <a:srgbClr val="000000"/>
                </a:solidFill>
              </a:rPr>
              <a:t> erfolgen. </a:t>
            </a:r>
          </a:p>
          <a:p>
            <a:pPr marL="0" indent="0">
              <a:buNone/>
            </a:pPr>
            <a:r>
              <a:rPr lang="de-DE" sz="2500" b="0" i="0" u="none" strike="noStrike" baseline="0" dirty="0">
                <a:solidFill>
                  <a:srgbClr val="0070C0"/>
                </a:solidFill>
              </a:rPr>
              <a:t>	Moderate Empfehlung, Evidenz B</a:t>
            </a:r>
          </a:p>
          <a:p>
            <a:pPr marL="0" indent="0">
              <a:buNone/>
            </a:pPr>
            <a:r>
              <a:rPr lang="de-DE" sz="2500" b="0" i="0" u="none" strike="noStrike" baseline="0" dirty="0">
                <a:solidFill>
                  <a:srgbClr val="000000"/>
                </a:solidFill>
              </a:rPr>
              <a:t>E73 	Retentionspneumonien durch Tumore sollten bei Risikopatienten (z. B. 	Rauchern) und spezifischen radiologischen Verschattungsmustern erwogen 	und abgeklärt werden. </a:t>
            </a:r>
          </a:p>
          <a:p>
            <a:pPr marL="0" indent="0">
              <a:buNone/>
            </a:pPr>
            <a:r>
              <a:rPr lang="de-DE" sz="2500" b="0" i="0" u="none" strike="noStrike" baseline="0" dirty="0">
                <a:solidFill>
                  <a:srgbClr val="0070C0"/>
                </a:solidFill>
              </a:rPr>
              <a:t>	Moderate Empfehlung, Evidenz C</a:t>
            </a:r>
            <a:endParaRPr lang="de-DE" sz="2500" b="0" i="0" u="none" strike="noStrike" baseline="0" dirty="0">
              <a:solidFill>
                <a:srgbClr val="000000"/>
              </a:solidFill>
            </a:endParaRPr>
          </a:p>
        </p:txBody>
      </p:sp>
    </p:spTree>
    <p:extLst>
      <p:ext uri="{BB962C8B-B14F-4D97-AF65-F5344CB8AC3E}">
        <p14:creationId xmlns:p14="http://schemas.microsoft.com/office/powerpoint/2010/main" val="246460948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84BF0B-EF16-4D67-A1AE-54DA759A9B49}"/>
              </a:ext>
            </a:extLst>
          </p:cNvPr>
          <p:cNvSpPr>
            <a:spLocks noGrp="1"/>
          </p:cNvSpPr>
          <p:nvPr>
            <p:ph type="title"/>
          </p:nvPr>
        </p:nvSpPr>
        <p:spPr/>
        <p:txBody>
          <a:bodyPr/>
          <a:lstStyle/>
          <a:p>
            <a:r>
              <a:rPr lang="de-DE" dirty="0"/>
              <a:t>Retentionspneumonie</a:t>
            </a:r>
          </a:p>
        </p:txBody>
      </p:sp>
      <p:sp>
        <p:nvSpPr>
          <p:cNvPr id="3" name="Inhaltsplatzhalter 2">
            <a:extLst>
              <a:ext uri="{FF2B5EF4-FFF2-40B4-BE49-F238E27FC236}">
                <a16:creationId xmlns:a16="http://schemas.microsoft.com/office/drawing/2014/main" id="{7B889539-4CC9-40EC-AE5A-82AA7F033BB4}"/>
              </a:ext>
            </a:extLst>
          </p:cNvPr>
          <p:cNvSpPr>
            <a:spLocks noGrp="1"/>
          </p:cNvSpPr>
          <p:nvPr>
            <p:ph idx="1"/>
          </p:nvPr>
        </p:nvSpPr>
        <p:spPr/>
        <p:txBody>
          <a:bodyPr/>
          <a:lstStyle/>
          <a:p>
            <a:pPr marL="0" indent="0">
              <a:buNone/>
            </a:pPr>
            <a:r>
              <a:rPr lang="de-DE" sz="2800" b="0" i="0" u="none" strike="noStrike" baseline="0" dirty="0">
                <a:solidFill>
                  <a:srgbClr val="000000"/>
                </a:solidFill>
              </a:rPr>
              <a:t>E74 	Die Therapiedauer bei Retentionspneumonien sollte sich nach der 	Aussicht auf Beseitigung einer Retention richten.</a:t>
            </a:r>
          </a:p>
          <a:p>
            <a:pPr marL="0" indent="0">
              <a:buNone/>
            </a:pPr>
            <a:r>
              <a:rPr lang="de-DE" sz="2800" dirty="0">
                <a:solidFill>
                  <a:srgbClr val="000000"/>
                </a:solidFill>
              </a:rPr>
              <a:t>	</a:t>
            </a:r>
            <a:r>
              <a:rPr lang="de-DE" sz="2800" b="0" i="0" u="none" strike="noStrike" baseline="0" dirty="0">
                <a:solidFill>
                  <a:srgbClr val="000000"/>
                </a:solidFill>
              </a:rPr>
              <a:t>Kann die Stenose absehbar beseitigt werden, sollte die Therapie in 	der Regel 7 Tage erfolgen. </a:t>
            </a:r>
          </a:p>
          <a:p>
            <a:pPr marL="0" indent="0">
              <a:buNone/>
            </a:pPr>
            <a:r>
              <a:rPr lang="de-DE" sz="2800" dirty="0">
                <a:solidFill>
                  <a:srgbClr val="000000"/>
                </a:solidFill>
              </a:rPr>
              <a:t>	</a:t>
            </a:r>
            <a:r>
              <a:rPr lang="de-DE" sz="2800" b="0" i="0" u="none" strike="noStrike" baseline="0" dirty="0">
                <a:solidFill>
                  <a:srgbClr val="000000"/>
                </a:solidFill>
              </a:rPr>
              <a:t>Ist dies nicht der Fall, können längere Gaben auch über Wochen 	erwogen werden, insbesondere auch dann, wenn eine 	</a:t>
            </a:r>
            <a:r>
              <a:rPr lang="de-DE" sz="2800" b="0" i="0" u="none" strike="noStrike" baseline="0" dirty="0" err="1">
                <a:solidFill>
                  <a:srgbClr val="000000"/>
                </a:solidFill>
              </a:rPr>
              <a:t>Nekrotisierung</a:t>
            </a:r>
            <a:r>
              <a:rPr lang="de-DE" sz="2800" b="0" i="0" u="none" strike="noStrike" baseline="0" dirty="0">
                <a:solidFill>
                  <a:srgbClr val="000000"/>
                </a:solidFill>
              </a:rPr>
              <a:t> bzw. Abszedierung erkennbar wird. </a:t>
            </a:r>
          </a:p>
          <a:p>
            <a:pPr marL="0" indent="0">
              <a:buNone/>
            </a:pPr>
            <a:r>
              <a:rPr lang="de-DE" sz="2800" dirty="0">
                <a:solidFill>
                  <a:srgbClr val="000000"/>
                </a:solidFill>
              </a:rPr>
              <a:t>	</a:t>
            </a:r>
            <a:r>
              <a:rPr lang="de-DE" sz="2800" b="0" i="0" u="none" strike="noStrike" baseline="0" dirty="0">
                <a:solidFill>
                  <a:srgbClr val="0070C0"/>
                </a:solidFill>
              </a:rPr>
              <a:t>Moderate Empfehlung, Evidenz C</a:t>
            </a:r>
            <a:r>
              <a:rPr lang="de-DE" sz="2800" b="0" i="0" u="none" strike="noStrike" baseline="0" dirty="0">
                <a:solidFill>
                  <a:srgbClr val="000000"/>
                </a:solidFill>
              </a:rPr>
              <a:t> </a:t>
            </a:r>
            <a:endParaRPr lang="de-DE" sz="2800" dirty="0"/>
          </a:p>
        </p:txBody>
      </p:sp>
    </p:spTree>
    <p:extLst>
      <p:ext uri="{BB962C8B-B14F-4D97-AF65-F5344CB8AC3E}">
        <p14:creationId xmlns:p14="http://schemas.microsoft.com/office/powerpoint/2010/main" val="863381320"/>
      </p:ext>
    </p:extLst>
  </p:cSld>
  <p:clrMapOvr>
    <a:masterClrMapping/>
  </p:clrMapOvr>
</p:sld>
</file>

<file path=ppt/theme/theme1.xml><?xml version="1.0" encoding="utf-8"?>
<a:theme xmlns:a="http://schemas.openxmlformats.org/drawingml/2006/main" name="Atemwegslig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temwegsliga" id="{68D3A1D9-729A-4AF4-8669-DFD5F0B1AA69}" vid="{DA252009-9078-4AB7-8CF5-FE73CF9667CB}"/>
    </a:ext>
  </a:extLst>
</a:theme>
</file>

<file path=docProps/app.xml><?xml version="1.0" encoding="utf-8"?>
<Properties xmlns="http://schemas.openxmlformats.org/officeDocument/2006/extended-properties" xmlns:vt="http://schemas.openxmlformats.org/officeDocument/2006/docPropsVTypes">
  <Template>Atemwegsliga</Template>
  <TotalTime>0</TotalTime>
  <Words>7737</Words>
  <Application>Microsoft Office PowerPoint</Application>
  <PresentationFormat>Breitbild</PresentationFormat>
  <Paragraphs>917</Paragraphs>
  <Slides>111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111</vt:i4>
      </vt:variant>
    </vt:vector>
  </HeadingPairs>
  <TitlesOfParts>
    <vt:vector size="115" baseType="lpstr">
      <vt:lpstr>Arial</vt:lpstr>
      <vt:lpstr>Calibri</vt:lpstr>
      <vt:lpstr>Wingdings</vt:lpstr>
      <vt:lpstr>Atemwegsliga</vt:lpstr>
      <vt:lpstr>Leitlinie</vt:lpstr>
      <vt:lpstr>Definitionen und Klassifikation</vt:lpstr>
      <vt:lpstr>Definitionen und Klassifikation</vt:lpstr>
      <vt:lpstr>Pneumonie-Triade und ihre Kriterien</vt:lpstr>
      <vt:lpstr>Typische Konditionen mit schwerer Immunsuppression</vt:lpstr>
      <vt:lpstr>Subgruppen</vt:lpstr>
      <vt:lpstr>Gruppierung der ambulant erworbenen Pneumonien</vt:lpstr>
      <vt:lpstr>Therapieziele</vt:lpstr>
      <vt:lpstr>Diagnostik, Schweregradbestimmung, Monitoring</vt:lpstr>
      <vt:lpstr>Klinische Symptome</vt:lpstr>
      <vt:lpstr>Klinische Untersuchungsbefunde</vt:lpstr>
      <vt:lpstr>Klinische Diagnostik</vt:lpstr>
      <vt:lpstr>*Negativer prädiktiver Wert (NPV)</vt:lpstr>
      <vt:lpstr>Positiver prädiktiver Wert (PPV)</vt:lpstr>
      <vt:lpstr>Röntgenthoraxaufnahme</vt:lpstr>
      <vt:lpstr>Thorakaler Ultraschall</vt:lpstr>
      <vt:lpstr>Schweregrade einer ambulant erworbenen Pneumonie</vt:lpstr>
      <vt:lpstr>CRB-65-Index</vt:lpstr>
      <vt:lpstr>Notaufnahme</vt:lpstr>
      <vt:lpstr>Risiko der intensivmedizinischen Therapienotwendigkeit</vt:lpstr>
      <vt:lpstr>COVID-19</vt:lpstr>
      <vt:lpstr>Welche Patienten können ambulant behandelt werden?</vt:lpstr>
      <vt:lpstr>Ambulante Behandlung</vt:lpstr>
      <vt:lpstr>Kriterien, die eine stationäre Aufnahme </vt:lpstr>
      <vt:lpstr>Pflegeheim (NHAP*)</vt:lpstr>
      <vt:lpstr>Akuter Notfall </vt:lpstr>
      <vt:lpstr>Initiales Sepsismanagement</vt:lpstr>
      <vt:lpstr>Intensivierte Überwachung bzw. Therapie</vt:lpstr>
      <vt:lpstr>Pneumonien mit erhöhtem Letalitätsrisiko</vt:lpstr>
      <vt:lpstr>Monitoring</vt:lpstr>
      <vt:lpstr>Monitoring</vt:lpstr>
      <vt:lpstr>Komplikationen </vt:lpstr>
      <vt:lpstr>Therapiesetting</vt:lpstr>
      <vt:lpstr>Risikostratifizierung in der ambulanten Praxis</vt:lpstr>
      <vt:lpstr>Risikostratifizierung in der Notaufnahme</vt:lpstr>
      <vt:lpstr>Erregerdiagnostik</vt:lpstr>
      <vt:lpstr>Urin-Antigentest/molekulare Detektionsverfahren </vt:lpstr>
      <vt:lpstr>nuclear acid amplification</vt:lpstr>
      <vt:lpstr>Sputumkulturen</vt:lpstr>
      <vt:lpstr>Differenzialdiagnose</vt:lpstr>
      <vt:lpstr>Typische Anamnese/ Nachweis besonderer Erreger</vt:lpstr>
      <vt:lpstr>Typische Anamnese/ Nachweis besonderer Erreger</vt:lpstr>
      <vt:lpstr>Typische Anamnese/ Nachweis besonderer Erreger</vt:lpstr>
      <vt:lpstr>Untersuchungen zur Prüfung des Therapieansprechens</vt:lpstr>
      <vt:lpstr>Röntgenthoraxaufnahme</vt:lpstr>
      <vt:lpstr>Überprüfung des Therapieansprechens</vt:lpstr>
      <vt:lpstr>Zeichen der klinischen Stabilität</vt:lpstr>
      <vt:lpstr>Labordiagnostische Verlaufskriterien</vt:lpstr>
      <vt:lpstr>Stellenwert der Bildgebung</vt:lpstr>
      <vt:lpstr>Therapie der leichten Pneumonie </vt:lpstr>
      <vt:lpstr>Patienten mit leichter Pneumonie und definierten Komorbiditäten </vt:lpstr>
      <vt:lpstr>Patienten mit mittelschwerer Pneumonie </vt:lpstr>
      <vt:lpstr>Bei hospitalisierten Patienten </vt:lpstr>
      <vt:lpstr>Patienten mit schwerer Pneumonie</vt:lpstr>
      <vt:lpstr>Bei Verordnung einer antimikrobiellen Substanz</vt:lpstr>
      <vt:lpstr>Bei hospitalisierten Patienten </vt:lpstr>
      <vt:lpstr>Influenza-Pandemie</vt:lpstr>
      <vt:lpstr>Multiresistente Erreger </vt:lpstr>
      <vt:lpstr>Risikoabschätzung</vt:lpstr>
      <vt:lpstr>P. aeruginosa</vt:lpstr>
      <vt:lpstr>Typen der Allergie </vt:lpstr>
      <vt:lpstr>Penicillin-Allergie</vt:lpstr>
      <vt:lpstr>Risikofaktoren für definierte Erreger in Abhängigkeit von der Komorbidität</vt:lpstr>
      <vt:lpstr>Initiale kalkulierte antimikrobielle Therapie</vt:lpstr>
      <vt:lpstr>Standarddosierungen</vt:lpstr>
      <vt:lpstr>Standarddosierungen</vt:lpstr>
      <vt:lpstr>Anteil viral verursachter ambulant erworbener Pneumonie</vt:lpstr>
      <vt:lpstr>Indikationen für eine antivirale Therapie </vt:lpstr>
      <vt:lpstr>Multiresistente Erreger (MRE)</vt:lpstr>
      <vt:lpstr>Faktoren für die Gewichtung der Risikofaktoren für ansonsten unerwartete resistente bzw. multiresistente Erreger (MRE).</vt:lpstr>
      <vt:lpstr>Fokussierung der antimikrobiellen Therapie</vt:lpstr>
      <vt:lpstr>Gezielte antimikrobielle Therapie</vt:lpstr>
      <vt:lpstr>Gezielte antimikrobielle Therapie</vt:lpstr>
      <vt:lpstr>Therapiedauer I </vt:lpstr>
      <vt:lpstr>Therapiedauer II</vt:lpstr>
      <vt:lpstr>Therapiedauer III</vt:lpstr>
      <vt:lpstr>Beatmungstherapie</vt:lpstr>
      <vt:lpstr>PowerPoint-Präsentation</vt:lpstr>
      <vt:lpstr>Septischer Schock </vt:lpstr>
      <vt:lpstr>Niereninsuffizienz </vt:lpstr>
      <vt:lpstr>Eine Sepsis liegt bei Infektion plus </vt:lpstr>
      <vt:lpstr>Septischer Schock </vt:lpstr>
      <vt:lpstr>Septischer Schock </vt:lpstr>
      <vt:lpstr>Septischer Schock </vt:lpstr>
      <vt:lpstr>Frühmobilisation / ASS</vt:lpstr>
      <vt:lpstr>ASS</vt:lpstr>
      <vt:lpstr>PowerPoint-Präsentation</vt:lpstr>
      <vt:lpstr>Steroide</vt:lpstr>
      <vt:lpstr>Therapieversagen </vt:lpstr>
      <vt:lpstr>Progredienten Pneumonie </vt:lpstr>
      <vt:lpstr>Typen und Ursachen des Therapieversagens</vt:lpstr>
      <vt:lpstr>Lungenabszess und Pleuraempyem </vt:lpstr>
      <vt:lpstr>Lungenabszess und Pleuraempyem </vt:lpstr>
      <vt:lpstr>Lungenabszess und Pleuraempyem </vt:lpstr>
      <vt:lpstr>Parapneumonischen Pleuraerguss </vt:lpstr>
      <vt:lpstr>Parapneumonischen Pleuraerguss </vt:lpstr>
      <vt:lpstr>Septierter Erguss </vt:lpstr>
      <vt:lpstr>Aspirationspneumonie und Retentionspneumonie</vt:lpstr>
      <vt:lpstr>Retentionspneumonie</vt:lpstr>
      <vt:lpstr>Risikofaktoren für Aspirationspneumonie</vt:lpstr>
      <vt:lpstr>Palliativversorgung</vt:lpstr>
      <vt:lpstr>Therapiebegrenzung / Gabe von Sauerstoff </vt:lpstr>
      <vt:lpstr>Morphin</vt:lpstr>
      <vt:lpstr>NIV</vt:lpstr>
      <vt:lpstr>High-Flow-Therapie</vt:lpstr>
      <vt:lpstr>unheilbare Grunderkrankung </vt:lpstr>
      <vt:lpstr>Qualitätssicherung</vt:lpstr>
      <vt:lpstr>Qualitätssicherung</vt:lpstr>
      <vt:lpstr>Mögliche Endpunkte einer Prozess- und Ergebnisqualität</vt:lpstr>
      <vt:lpstr>Bündel in der Behandlung der ambulant erworbenen Pneumonie I</vt:lpstr>
      <vt:lpstr>Bündel in der Behandlung der ambulant erworbenen Pneumonie 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Uta Butt</dc:creator>
  <cp:lastModifiedBy>Miriam Rüsing</cp:lastModifiedBy>
  <cp:revision>496</cp:revision>
  <dcterms:created xsi:type="dcterms:W3CDTF">2021-05-12T14:08:30Z</dcterms:created>
  <dcterms:modified xsi:type="dcterms:W3CDTF">2021-08-02T07:52:46Z</dcterms:modified>
</cp:coreProperties>
</file>